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5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notesSlides/notesSlide15.xml" ContentType="application/vnd.openxmlformats-officedocument.presentationml.notesSlide+xml"/>
  <Override PartName="/ppt/charts/chart32.xml" ContentType="application/vnd.openxmlformats-officedocument.drawingml.chart+xml"/>
  <Override PartName="/ppt/notesSlides/notesSlide16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7.xml" ContentType="application/vnd.openxmlformats-officedocument.presentationml.notesSlide+xml"/>
  <Override PartName="/ppt/charts/chart35.xml" ContentType="application/vnd.openxmlformats-officedocument.drawingml.chart+xml"/>
  <Override PartName="/ppt/notesSlides/notesSlide18.xml" ContentType="application/vnd.openxmlformats-officedocument.presentationml.notesSlide+xml"/>
  <Override PartName="/ppt/charts/chart36.xml" ContentType="application/vnd.openxmlformats-officedocument.drawingml.chart+xml"/>
  <Override PartName="/ppt/notesSlides/notesSlide19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20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21.xml" ContentType="application/vnd.openxmlformats-officedocument.presentationml.notesSlide+xml"/>
  <Override PartName="/ppt/charts/chart42.xml" ContentType="application/vnd.openxmlformats-officedocument.drawingml.chart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charts/chart43.xml" ContentType="application/vnd.openxmlformats-officedocument.drawingml.chart+xml"/>
  <Override PartName="/ppt/theme/themeOverride4.xml" ContentType="application/vnd.openxmlformats-officedocument.themeOverride+xml"/>
  <Override PartName="/ppt/notesSlides/notesSlide23.xml" ContentType="application/vnd.openxmlformats-officedocument.presentationml.notesSlide+xml"/>
  <Override PartName="/ppt/charts/chart44.xml" ContentType="application/vnd.openxmlformats-officedocument.drawingml.chart+xml"/>
  <Override PartName="/ppt/theme/themeOverride5.xml" ContentType="application/vnd.openxmlformats-officedocument.themeOverride+xml"/>
  <Override PartName="/ppt/notesSlides/notesSlide24.xml" ContentType="application/vnd.openxmlformats-officedocument.presentationml.notesSlide+xml"/>
  <Override PartName="/ppt/charts/chart45.xml" ContentType="application/vnd.openxmlformats-officedocument.drawingml.chart+xml"/>
  <Override PartName="/ppt/theme/themeOverride6.xml" ContentType="application/vnd.openxmlformats-officedocument.themeOverride+xml"/>
  <Override PartName="/ppt/notesSlides/notesSlide25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theme/themeOverride7.xml" ContentType="application/vnd.openxmlformats-officedocument.themeOverr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notesSlides/notesSlide26.xml" ContentType="application/vnd.openxmlformats-officedocument.presentationml.notesSl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notesSlides/notesSlide27.xml" ContentType="application/vnd.openxmlformats-officedocument.presentationml.notesSlide+xml"/>
  <Override PartName="/ppt/charts/chart74.xml" ContentType="application/vnd.openxmlformats-officedocument.drawingml.chart+xml"/>
  <Override PartName="/ppt/theme/themeOverride8.xml" ContentType="application/vnd.openxmlformats-officedocument.themeOverride+xml"/>
  <Override PartName="/ppt/charts/chart75.xml" ContentType="application/vnd.openxmlformats-officedocument.drawingml.chart+xml"/>
  <Override PartName="/ppt/theme/themeOverride9.xml" ContentType="application/vnd.openxmlformats-officedocument.themeOverride+xml"/>
  <Override PartName="/ppt/notesSlides/notesSlide28.xml" ContentType="application/vnd.openxmlformats-officedocument.presentationml.notesSlide+xml"/>
  <Override PartName="/ppt/charts/chart76.xml" ContentType="application/vnd.openxmlformats-officedocument.drawingml.char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charts/chart77.xml" ContentType="application/vnd.openxmlformats-officedocument.drawingml.chart+xml"/>
  <Override PartName="/ppt/theme/themeOverride11.xml" ContentType="application/vnd.openxmlformats-officedocument.themeOverride+xml"/>
  <Override PartName="/ppt/notesSlides/notesSlide30.xml" ContentType="application/vnd.openxmlformats-officedocument.presentationml.notesSlide+xml"/>
  <Override PartName="/ppt/charts/chart78.xml" ContentType="application/vnd.openxmlformats-officedocument.drawingml.chart+xml"/>
  <Override PartName="/ppt/theme/themeOverride12.xml" ContentType="application/vnd.openxmlformats-officedocument.themeOverride+xml"/>
  <Override PartName="/ppt/notesSlides/notesSlide31.xml" ContentType="application/vnd.openxmlformats-officedocument.presentationml.notesSlide+xml"/>
  <Override PartName="/ppt/charts/chart79.xml" ContentType="application/vnd.openxmlformats-officedocument.drawingml.chart+xml"/>
  <Override PartName="/ppt/theme/themeOverride13.xml" ContentType="application/vnd.openxmlformats-officedocument.themeOverride+xml"/>
  <Override PartName="/ppt/charts/chart80.xml" ContentType="application/vnd.openxmlformats-officedocument.drawingml.chart+xml"/>
  <Override PartName="/ppt/drawings/drawing2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8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4"/>
    <p:sldMasterId id="2147484161" r:id="rId5"/>
    <p:sldMasterId id="2147484262" r:id="rId6"/>
    <p:sldMasterId id="2147484361" r:id="rId7"/>
    <p:sldMasterId id="2147484460" r:id="rId8"/>
    <p:sldMasterId id="2147484546" r:id="rId9"/>
  </p:sldMasterIdLst>
  <p:notesMasterIdLst>
    <p:notesMasterId r:id="rId90"/>
  </p:notesMasterIdLst>
  <p:handoutMasterIdLst>
    <p:handoutMasterId r:id="rId91"/>
  </p:handoutMasterIdLst>
  <p:sldIdLst>
    <p:sldId id="539" r:id="rId10"/>
    <p:sldId id="538" r:id="rId11"/>
    <p:sldId id="683" r:id="rId12"/>
    <p:sldId id="738" r:id="rId13"/>
    <p:sldId id="684" r:id="rId14"/>
    <p:sldId id="735" r:id="rId15"/>
    <p:sldId id="776" r:id="rId16"/>
    <p:sldId id="727" r:id="rId17"/>
    <p:sldId id="685" r:id="rId18"/>
    <p:sldId id="465" r:id="rId19"/>
    <p:sldId id="771" r:id="rId20"/>
    <p:sldId id="772" r:id="rId21"/>
    <p:sldId id="773" r:id="rId22"/>
    <p:sldId id="774" r:id="rId23"/>
    <p:sldId id="687" r:id="rId24"/>
    <p:sldId id="543" r:id="rId25"/>
    <p:sldId id="615" r:id="rId26"/>
    <p:sldId id="726" r:id="rId27"/>
    <p:sldId id="736" r:id="rId28"/>
    <p:sldId id="737" r:id="rId29"/>
    <p:sldId id="578" r:id="rId30"/>
    <p:sldId id="704" r:id="rId31"/>
    <p:sldId id="555" r:id="rId32"/>
    <p:sldId id="689" r:id="rId33"/>
    <p:sldId id="666" r:id="rId34"/>
    <p:sldId id="740" r:id="rId35"/>
    <p:sldId id="705" r:id="rId36"/>
    <p:sldId id="695" r:id="rId37"/>
    <p:sldId id="777" r:id="rId38"/>
    <p:sldId id="778" r:id="rId39"/>
    <p:sldId id="779" r:id="rId40"/>
    <p:sldId id="755" r:id="rId41"/>
    <p:sldId id="741" r:id="rId42"/>
    <p:sldId id="742" r:id="rId43"/>
    <p:sldId id="699" r:id="rId44"/>
    <p:sldId id="702" r:id="rId45"/>
    <p:sldId id="748" r:id="rId46"/>
    <p:sldId id="749" r:id="rId47"/>
    <p:sldId id="701" r:id="rId48"/>
    <p:sldId id="739" r:id="rId49"/>
    <p:sldId id="750" r:id="rId50"/>
    <p:sldId id="751" r:id="rId51"/>
    <p:sldId id="707" r:id="rId52"/>
    <p:sldId id="752" r:id="rId53"/>
    <p:sldId id="703" r:id="rId54"/>
    <p:sldId id="753" r:id="rId55"/>
    <p:sldId id="754" r:id="rId56"/>
    <p:sldId id="710" r:id="rId57"/>
    <p:sldId id="733" r:id="rId58"/>
    <p:sldId id="762" r:id="rId59"/>
    <p:sldId id="764" r:id="rId60"/>
    <p:sldId id="763" r:id="rId61"/>
    <p:sldId id="765" r:id="rId62"/>
    <p:sldId id="766" r:id="rId63"/>
    <p:sldId id="767" r:id="rId64"/>
    <p:sldId id="768" r:id="rId65"/>
    <p:sldId id="715" r:id="rId66"/>
    <p:sldId id="734" r:id="rId67"/>
    <p:sldId id="769" r:id="rId68"/>
    <p:sldId id="717" r:id="rId69"/>
    <p:sldId id="718" r:id="rId70"/>
    <p:sldId id="756" r:id="rId71"/>
    <p:sldId id="757" r:id="rId72"/>
    <p:sldId id="758" r:id="rId73"/>
    <p:sldId id="759" r:id="rId74"/>
    <p:sldId id="760" r:id="rId75"/>
    <p:sldId id="761" r:id="rId76"/>
    <p:sldId id="780" r:id="rId77"/>
    <p:sldId id="659" r:id="rId78"/>
    <p:sldId id="770" r:id="rId79"/>
    <p:sldId id="775" r:id="rId80"/>
    <p:sldId id="786" r:id="rId81"/>
    <p:sldId id="787" r:id="rId82"/>
    <p:sldId id="731" r:id="rId83"/>
    <p:sldId id="782" r:id="rId84"/>
    <p:sldId id="781" r:id="rId85"/>
    <p:sldId id="729" r:id="rId86"/>
    <p:sldId id="783" r:id="rId87"/>
    <p:sldId id="784" r:id="rId88"/>
    <p:sldId id="540" r:id="rId89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1512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684">
          <p15:clr>
            <a:srgbClr val="A4A3A4"/>
          </p15:clr>
        </p15:guide>
        <p15:guide id="5" pos="438">
          <p15:clr>
            <a:srgbClr val="A4A3A4"/>
          </p15:clr>
        </p15:guide>
        <p15:guide id="6" pos="2880">
          <p15:clr>
            <a:srgbClr val="A4A3A4"/>
          </p15:clr>
        </p15:guide>
        <p15:guide id="7" pos="5328">
          <p15:clr>
            <a:srgbClr val="A4A3A4"/>
          </p15:clr>
        </p15:guide>
        <p15:guide id="8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2FC"/>
    <a:srgbClr val="000000"/>
    <a:srgbClr val="FF3300"/>
    <a:srgbClr val="000066"/>
    <a:srgbClr val="00FF00"/>
    <a:srgbClr val="00B0F0"/>
    <a:srgbClr val="FF6600"/>
    <a:srgbClr val="35A147"/>
    <a:srgbClr val="FFCD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1517" autoAdjust="0"/>
  </p:normalViewPr>
  <p:slideViewPr>
    <p:cSldViewPr showGuides="1">
      <p:cViewPr varScale="1">
        <p:scale>
          <a:sx n="133" d="100"/>
          <a:sy n="133" d="100"/>
        </p:scale>
        <p:origin x="774" y="126"/>
      </p:cViewPr>
      <p:guideLst>
        <p:guide orient="horz" pos="936"/>
        <p:guide orient="horz" pos="1512"/>
        <p:guide orient="horz" pos="3024"/>
        <p:guide orient="horz" pos="684"/>
        <p:guide pos="438"/>
        <p:guide pos="2880"/>
        <p:guide pos="5328"/>
        <p:guide pos="3840"/>
      </p:guideLst>
    </p:cSldViewPr>
  </p:slideViewPr>
  <p:outlineViewPr>
    <p:cViewPr>
      <p:scale>
        <a:sx n="33" d="100"/>
        <a:sy n="33" d="100"/>
      </p:scale>
      <p:origin x="24" y="4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12"/>
    </p:cViewPr>
  </p:sorterViewPr>
  <p:notesViewPr>
    <p:cSldViewPr>
      <p:cViewPr varScale="1">
        <p:scale>
          <a:sx n="49" d="100"/>
          <a:sy n="49" d="100"/>
        </p:scale>
        <p:origin x="-2946" y="-9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2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3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5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6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7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8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9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10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11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8.xlsx"/><Relationship Id="rId1" Type="http://schemas.openxmlformats.org/officeDocument/2006/relationships/themeOverride" Target="../theme/themeOverride12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9.xlsx"/><Relationship Id="rId1" Type="http://schemas.openxmlformats.org/officeDocument/2006/relationships/themeOverride" Target="../theme/themeOverride1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32737495771163"/>
          <c:y val="0.12164000902722115"/>
          <c:w val="0.68600315898136099"/>
          <c:h val="0.794732484766564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+mn-lt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18-30</c:v>
                </c:pt>
                <c:pt idx="1">
                  <c:v>31-45</c:v>
                </c:pt>
                <c:pt idx="2">
                  <c:v>46-65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0.21199999999999999</c:v>
                </c:pt>
                <c:pt idx="1">
                  <c:v>0.36399999999999999</c:v>
                </c:pt>
                <c:pt idx="2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4-4197-9159-FDCDD43A5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908672"/>
        <c:axId val="54601408"/>
      </c:barChart>
      <c:catAx>
        <c:axId val="1309086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chemeClr val="accent6"/>
            </a:solidFill>
          </a:ln>
        </c:spPr>
        <c:txPr>
          <a:bodyPr/>
          <a:lstStyle/>
          <a:p>
            <a:pPr>
              <a:defRPr sz="1100" cap="all" baseline="0">
                <a:latin typeface="+mj-lt"/>
              </a:defRPr>
            </a:pPr>
            <a:endParaRPr lang="es-ES"/>
          </a:p>
        </c:txPr>
        <c:crossAx val="54601408"/>
        <c:crosses val="autoZero"/>
        <c:auto val="1"/>
        <c:lblAlgn val="ctr"/>
        <c:lblOffset val="100"/>
        <c:tickLblSkip val="1"/>
        <c:noMultiLvlLbl val="0"/>
      </c:catAx>
      <c:valAx>
        <c:axId val="54601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3090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354970984571468"/>
          <c:y val="6.0813031175249881E-2"/>
          <c:w val="0.43163419127910224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Ocio / vacaciones</c:v>
                </c:pt>
                <c:pt idx="1">
                  <c:v>Visita a un familiar</c:v>
                </c:pt>
                <c:pt idx="2">
                  <c:v>Trabajo , negocios</c:v>
                </c:pt>
                <c:pt idx="3">
                  <c:v>Una celebración / evento</c:v>
                </c:pt>
                <c:pt idx="4">
                  <c:v>Estudio / Idioma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0.78700000000000003</c:v>
                </c:pt>
                <c:pt idx="1">
                  <c:v>0.10300000000000001</c:v>
                </c:pt>
                <c:pt idx="2">
                  <c:v>6.2E-2</c:v>
                </c:pt>
                <c:pt idx="3">
                  <c:v>2.4E-2</c:v>
                </c:pt>
                <c:pt idx="4">
                  <c:v>9.0000000000000011E-3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A-4C43-991D-2F203BC2C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6399104"/>
        <c:axId val="141494528"/>
      </c:barChart>
      <c:catAx>
        <c:axId val="196399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41494528"/>
        <c:crosses val="autoZero"/>
        <c:auto val="1"/>
        <c:lblAlgn val="ctr"/>
        <c:lblOffset val="100"/>
        <c:noMultiLvlLbl val="0"/>
      </c:catAx>
      <c:valAx>
        <c:axId val="141494528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19639910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41463851607806"/>
          <c:y val="2.5252393028376702E-2"/>
          <c:w val="0.41860165765222213"/>
          <c:h val="0.93099912826405673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rgbClr val="0070C0"/>
            </a:solidFill>
            <a:ln w="25419">
              <a:noFill/>
            </a:ln>
          </c:spPr>
          <c:invertIfNegative val="0"/>
          <c:dLbls>
            <c:dLbl>
              <c:idx val="10"/>
              <c:layout>
                <c:manualLayout>
                  <c:x val="-3.7787223003867749E-3"/>
                  <c:y val="1.52370918787942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E-44FA-BB0E-BDA175045FBD}"/>
                </c:ext>
              </c:extLst>
            </c:dLbl>
            <c:numFmt formatCode="0%" sourceLinked="0"/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 días</c:v>
                </c:pt>
                <c:pt idx="1">
                  <c:v>3 días</c:v>
                </c:pt>
                <c:pt idx="2">
                  <c:v>4 días</c:v>
                </c:pt>
                <c:pt idx="3">
                  <c:v>5 días</c:v>
                </c:pt>
                <c:pt idx="4">
                  <c:v>6 días</c:v>
                </c:pt>
                <c:pt idx="5">
                  <c:v>7 días</c:v>
                </c:pt>
                <c:pt idx="6">
                  <c:v>8 -10 días</c:v>
                </c:pt>
                <c:pt idx="7">
                  <c:v>11-20 días</c:v>
                </c:pt>
                <c:pt idx="8">
                  <c:v>Más de 20 días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8.5000000000000006E-2</c:v>
                </c:pt>
                <c:pt idx="1">
                  <c:v>0.114</c:v>
                </c:pt>
                <c:pt idx="2">
                  <c:v>0.11599999999999999</c:v>
                </c:pt>
                <c:pt idx="3">
                  <c:v>0.16399999999999998</c:v>
                </c:pt>
                <c:pt idx="4">
                  <c:v>6.4000000000000001E-2</c:v>
                </c:pt>
                <c:pt idx="5">
                  <c:v>0.17499999999999999</c:v>
                </c:pt>
                <c:pt idx="6">
                  <c:v>0.123</c:v>
                </c:pt>
                <c:pt idx="7">
                  <c:v>0.112</c:v>
                </c:pt>
                <c:pt idx="8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8E-44FA-BB0E-BDA175045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216192"/>
        <c:axId val="141496256"/>
      </c:barChart>
      <c:catAx>
        <c:axId val="13421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889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41496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496256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134216192"/>
        <c:crosses val="autoZero"/>
        <c:crossBetween val="between"/>
      </c:valAx>
      <c:spPr>
        <a:noFill/>
        <a:ln w="254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670826469008231"/>
          <c:y val="3.4343434343434343E-2"/>
          <c:w val="0.53329178196420068"/>
          <c:h val="0.925031959180412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Avión con línea aérea tradicional</c:v>
                </c:pt>
                <c:pt idx="1">
                  <c:v>Avión con líneas "low cost", de bajo coste</c:v>
                </c:pt>
                <c:pt idx="2">
                  <c:v>Coche</c:v>
                </c:pt>
                <c:pt idx="3">
                  <c:v>Barco / Crucero</c:v>
                </c:pt>
                <c:pt idx="4">
                  <c:v>Autobús</c:v>
                </c:pt>
                <c:pt idx="5">
                  <c:v>Tren internacional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0.45399999999999996</c:v>
                </c:pt>
                <c:pt idx="1">
                  <c:v>0.32100000000000001</c:v>
                </c:pt>
                <c:pt idx="2">
                  <c:v>0.129</c:v>
                </c:pt>
                <c:pt idx="3">
                  <c:v>7.2999999999999995E-2</c:v>
                </c:pt>
                <c:pt idx="4">
                  <c:v>1.4999999999999999E-2</c:v>
                </c:pt>
                <c:pt idx="5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B-4F8A-A485-FCABA71AC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296448"/>
        <c:axId val="141499136"/>
      </c:barChart>
      <c:catAx>
        <c:axId val="168296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41499136"/>
        <c:crosses val="autoZero"/>
        <c:auto val="1"/>
        <c:lblAlgn val="ctr"/>
        <c:lblOffset val="100"/>
        <c:noMultiLvlLbl val="0"/>
      </c:catAx>
      <c:valAx>
        <c:axId val="141499136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168296448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66798393897605E-2"/>
          <c:y val="7.4244849628935183E-2"/>
          <c:w val="0.51006913036329082"/>
          <c:h val="0.743517792190951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50D-4D49-9167-AF0D3C175A4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50D-4D49-9167-AF0D3C175A4E}"/>
              </c:ext>
            </c:extLst>
          </c:dPt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0D-4D49-9167-AF0D3C175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6"/>
        <c:holeSize val="64"/>
      </c:doughnutChart>
    </c:plotArea>
    <c:legend>
      <c:legendPos val="r"/>
      <c:layout>
        <c:manualLayout>
          <c:xMode val="edge"/>
          <c:yMode val="edge"/>
          <c:x val="5.4909072480602762E-2"/>
          <c:y val="0.84599056553635921"/>
          <c:w val="0.41260374020750412"/>
          <c:h val="0.13376083911029477"/>
        </c:manualLayout>
      </c:layout>
      <c:overlay val="0"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063674300060674"/>
          <c:y val="3.4343434343434343E-2"/>
          <c:w val="0.38270147028050011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2D050"/>
            </a:solidFill>
            <a:ln w="1854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E0-464A-BA3C-B7788DDD382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E0-464A-BA3C-B7788DDD3829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Internet</c:v>
                </c:pt>
                <c:pt idx="1">
                  <c:v>Recomendaciones de familias, conocidos, amigos, etc</c:v>
                </c:pt>
                <c:pt idx="2">
                  <c:v>Guías turísticas</c:v>
                </c:pt>
                <c:pt idx="3">
                  <c:v>Folletos / catálogos</c:v>
                </c:pt>
                <c:pt idx="4">
                  <c:v>Agencias de viajes / catálogo de Touroperadores</c:v>
                </c:pt>
                <c:pt idx="5">
                  <c:v>Oficinas de turismo</c:v>
                </c:pt>
                <c:pt idx="6">
                  <c:v>Publicidad</c:v>
                </c:pt>
                <c:pt idx="7">
                  <c:v>Prensa</c:v>
                </c:pt>
                <c:pt idx="8">
                  <c:v>Ferias / salones</c:v>
                </c:pt>
                <c:pt idx="9">
                  <c:v>Otros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0.875</c:v>
                </c:pt>
                <c:pt idx="1">
                  <c:v>0.33700000000000002</c:v>
                </c:pt>
                <c:pt idx="2">
                  <c:v>0.27699999999999997</c:v>
                </c:pt>
                <c:pt idx="3">
                  <c:v>0.19800000000000001</c:v>
                </c:pt>
                <c:pt idx="4">
                  <c:v>0.19600000000000001</c:v>
                </c:pt>
                <c:pt idx="5">
                  <c:v>0.14800000000000002</c:v>
                </c:pt>
                <c:pt idx="6">
                  <c:v>7.9000000000000001E-2</c:v>
                </c:pt>
                <c:pt idx="7">
                  <c:v>5.9000000000000004E-2</c:v>
                </c:pt>
                <c:pt idx="8">
                  <c:v>3.7000000000000005E-2</c:v>
                </c:pt>
                <c:pt idx="9">
                  <c:v>9.0000000000000011E-3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E0-464A-BA3C-B7788DDD3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534528"/>
        <c:axId val="141248192"/>
      </c:barChart>
      <c:catAx>
        <c:axId val="168534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41248192"/>
        <c:crosses val="autoZero"/>
        <c:auto val="1"/>
        <c:lblAlgn val="ctr"/>
        <c:lblOffset val="100"/>
        <c:noMultiLvlLbl val="0"/>
      </c:catAx>
      <c:valAx>
        <c:axId val="141248192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168534528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063674300060674"/>
          <c:y val="3.4343434343434343E-2"/>
          <c:w val="0.38270147028050011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C000"/>
            </a:solidFill>
            <a:ln w="1854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54-464D-809F-F144F67041B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54-464D-809F-F144F67041BD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Portales de opiniones, foros</c:v>
                </c:pt>
                <c:pt idx="1">
                  <c:v>Web de hoteles</c:v>
                </c:pt>
                <c:pt idx="2">
                  <c:v>Web de mapas / cálculo de itinerario</c:v>
                </c:pt>
                <c:pt idx="3">
                  <c:v>Portales de oficinas de turismo</c:v>
                </c:pt>
                <c:pt idx="4">
                  <c:v>Foros</c:v>
                </c:pt>
                <c:pt idx="5">
                  <c:v>Web de meteorología</c:v>
                </c:pt>
                <c:pt idx="6">
                  <c:v>Web de transporte</c:v>
                </c:pt>
                <c:pt idx="7">
                  <c:v>Portales de agencias de viajes</c:v>
                </c:pt>
                <c:pt idx="8">
                  <c:v>Blogs</c:v>
                </c:pt>
                <c:pt idx="9">
                  <c:v>Redes sociales</c:v>
                </c:pt>
                <c:pt idx="10">
                  <c:v>Otros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0.55399999999999994</c:v>
                </c:pt>
                <c:pt idx="1">
                  <c:v>0.498</c:v>
                </c:pt>
                <c:pt idx="2">
                  <c:v>0.36399999999999999</c:v>
                </c:pt>
                <c:pt idx="3">
                  <c:v>0.35399999999999998</c:v>
                </c:pt>
                <c:pt idx="4">
                  <c:v>0.27</c:v>
                </c:pt>
                <c:pt idx="5">
                  <c:v>0.27</c:v>
                </c:pt>
                <c:pt idx="6">
                  <c:v>0.27</c:v>
                </c:pt>
                <c:pt idx="7">
                  <c:v>0.26600000000000001</c:v>
                </c:pt>
                <c:pt idx="8">
                  <c:v>0.25900000000000001</c:v>
                </c:pt>
                <c:pt idx="9">
                  <c:v>0.22399999999999998</c:v>
                </c:pt>
                <c:pt idx="10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4-464D-809F-F144F6704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565248"/>
        <c:axId val="141251072"/>
      </c:barChart>
      <c:catAx>
        <c:axId val="168565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41251072"/>
        <c:crosses val="autoZero"/>
        <c:auto val="1"/>
        <c:lblAlgn val="ctr"/>
        <c:lblOffset val="100"/>
        <c:noMultiLvlLbl val="0"/>
      </c:catAx>
      <c:valAx>
        <c:axId val="141251072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168565248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66798393897605E-2"/>
          <c:y val="7.4244849628935183E-2"/>
          <c:w val="0.51006913036329082"/>
          <c:h val="0.743517792190951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8A6-4BB8-8DA8-98D5F388FC18}"/>
              </c:ext>
            </c:extLst>
          </c:dPt>
          <c:dPt>
            <c:idx val="1"/>
            <c:bubble3D val="0"/>
            <c:spPr>
              <a:solidFill>
                <a:srgbClr val="FFCD00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A6-4BB8-8DA8-98D5F388FC18}"/>
              </c:ext>
            </c:extLst>
          </c:dPt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A6-4BB8-8DA8-98D5F388F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6"/>
        <c:holeSize val="6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548247531973504E-2"/>
          <c:y val="6.7877580343648075E-2"/>
          <c:w val="0.90796890602220526"/>
          <c:h val="0.76943709728740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9A3-408B-933D-4B15544AC85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9A3-408B-933D-4B15544AC855}"/>
              </c:ext>
            </c:extLst>
          </c:dPt>
          <c:dLbls>
            <c:dLbl>
              <c:idx val="0"/>
              <c:layout>
                <c:manualLayout>
                  <c:x val="-8.1018010150211026E-2"/>
                  <c:y val="-2.4338582677165356E-2"/>
                </c:manualLayout>
              </c:layout>
              <c:tx>
                <c:rich>
                  <a:bodyPr/>
                  <a:lstStyle/>
                  <a:p>
                    <a:pPr algn="ctr">
                      <a:defRPr lang="en-US" sz="20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latin typeface="+mn-lt"/>
                      </a:rPr>
                      <a:t> 30%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A3-408B-933D-4B15544AC85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 algn="ctr">
                    <a:defRPr lang="es-ES" sz="20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9A3-408B-933D-4B15544AC85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 rtl="0">
                    <a:defRPr lang="es-ES" sz="20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7D5-4026-BEFE-2AAF1AF124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A3-408B-933D-4B15544AC8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0.16661685546923749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1" i="0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D5-4026-BEFE-2AAF1AF12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D5-4026-BEFE-2AAF1AF12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203527680"/>
        <c:axId val="207767232"/>
      </c:barChart>
      <c:valAx>
        <c:axId val="2077672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203527680"/>
        <c:crosses val="autoZero"/>
        <c:crossBetween val="between"/>
      </c:valAx>
      <c:catAx>
        <c:axId val="203527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7767232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lang="es-ES" sz="1000" i="1" kern="1200">
          <a:solidFill>
            <a:srgbClr val="5F5F5F"/>
          </a:solidFill>
          <a:latin typeface="+mn-lt"/>
          <a:ea typeface="+mn-ea"/>
          <a:cs typeface="+mn-cs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670826469008231"/>
          <c:y val="3.4343434343434343E-2"/>
          <c:w val="0.45346200914192775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Reservado por Internet</c:v>
                </c:pt>
                <c:pt idx="1">
                  <c:v>Reservado en una agencia de viajes</c:v>
                </c:pt>
                <c:pt idx="2">
                  <c:v>Otro tipo de reserva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0.58200000000000007</c:v>
                </c:pt>
                <c:pt idx="1">
                  <c:v>0.41200000000000003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3-4954-AA40-BA2DE3C17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102656"/>
        <c:axId val="207767808"/>
      </c:barChart>
      <c:catAx>
        <c:axId val="164102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07767808"/>
        <c:crosses val="autoZero"/>
        <c:auto val="1"/>
        <c:lblAlgn val="ctr"/>
        <c:lblOffset val="100"/>
        <c:noMultiLvlLbl val="0"/>
      </c:catAx>
      <c:valAx>
        <c:axId val="207767808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164102656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70826469008231"/>
          <c:y val="3.4343434343434343E-2"/>
          <c:w val="0.30011315507692138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2060"/>
            </a:solidFill>
            <a:ln w="1854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 w="18540">
                <a:noFill/>
              </a:ln>
            </c:spPr>
            <c:extLst>
              <c:ext xmlns:c16="http://schemas.microsoft.com/office/drawing/2014/chart" uri="{C3380CC4-5D6E-409C-BE32-E72D297353CC}">
                <c16:uniqueId val="{00000001-634D-4DF0-B6FE-4DCF10D56EE8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Reservado por Internet</c:v>
                </c:pt>
                <c:pt idx="1">
                  <c:v>Reservado en una agencia de viajes</c:v>
                </c:pt>
                <c:pt idx="2">
                  <c:v>Reserva personal</c:v>
                </c:pt>
                <c:pt idx="3">
                  <c:v>Sin reserva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0.754</c:v>
                </c:pt>
                <c:pt idx="1">
                  <c:v>7.2999999999999995E-2</c:v>
                </c:pt>
                <c:pt idx="2">
                  <c:v>5.7999999999999996E-2</c:v>
                </c:pt>
                <c:pt idx="3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4D-4DF0-B6FE-4DCF10D56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528704"/>
        <c:axId val="207769536"/>
      </c:barChart>
      <c:catAx>
        <c:axId val="203528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07769536"/>
        <c:crosses val="autoZero"/>
        <c:auto val="1"/>
        <c:lblAlgn val="ctr"/>
        <c:lblOffset val="100"/>
        <c:noMultiLvlLbl val="0"/>
      </c:catAx>
      <c:valAx>
        <c:axId val="207769536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20352870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00936355000681"/>
          <c:y val="9.7729896113889964E-2"/>
          <c:w val="0.57900212602343148"/>
          <c:h val="0.820828523791201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46A-4873-B8F4-013C4A378895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46A-4873-B8F4-013C4A37889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+mn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6A-4873-B8F4-013C4A3788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9712628611595331"/>
          <c:y val="0.7963442236250251"/>
          <c:w val="0.58585003504147004"/>
          <c:h val="0.15600762370442728"/>
        </c:manualLayout>
      </c:layout>
      <c:overlay val="0"/>
      <c:txPr>
        <a:bodyPr/>
        <a:lstStyle/>
        <a:p>
          <a:pPr>
            <a:defRPr sz="1100">
              <a:latin typeface="+mj-l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Oswald" pitchFamily="2" charset="0"/>
        </a:defRPr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70826469008231"/>
          <c:y val="3.4343434343434343E-2"/>
          <c:w val="0.30011315507692138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2060"/>
            </a:solidFill>
            <a:ln w="1854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 w="18540">
                <a:noFill/>
              </a:ln>
            </c:spPr>
            <c:extLst>
              <c:ext xmlns:c16="http://schemas.microsoft.com/office/drawing/2014/chart" uri="{C3380CC4-5D6E-409C-BE32-E72D297353CC}">
                <c16:uniqueId val="{00000001-016C-482C-9A96-1FF580CF84E0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Reservado por Internet</c:v>
                </c:pt>
                <c:pt idx="1">
                  <c:v>Reserva personal </c:v>
                </c:pt>
                <c:pt idx="2">
                  <c:v>Reservado en una agencia de viajes</c:v>
                </c:pt>
                <c:pt idx="3">
                  <c:v>Sin reserva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0.71799999999999997</c:v>
                </c:pt>
                <c:pt idx="1">
                  <c:v>6.7000000000000004E-2</c:v>
                </c:pt>
                <c:pt idx="2">
                  <c:v>6.5000000000000002E-2</c:v>
                </c:pt>
                <c:pt idx="3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6C-482C-9A96-1FF580CF8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105728"/>
        <c:axId val="207771264"/>
      </c:barChart>
      <c:catAx>
        <c:axId val="164105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07771264"/>
        <c:crosses val="autoZero"/>
        <c:auto val="1"/>
        <c:lblAlgn val="ctr"/>
        <c:lblOffset val="100"/>
        <c:noMultiLvlLbl val="0"/>
      </c:catAx>
      <c:valAx>
        <c:axId val="207771264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164105728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670826469008231"/>
          <c:y val="3.4343434343434343E-2"/>
          <c:w val="0.53329178196420068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Menos de una semana</c:v>
                </c:pt>
                <c:pt idx="1">
                  <c:v>De 1 a 2 semanas</c:v>
                </c:pt>
                <c:pt idx="2">
                  <c:v>De 2 a 4 semanas</c:v>
                </c:pt>
                <c:pt idx="3">
                  <c:v>1 mes antes</c:v>
                </c:pt>
                <c:pt idx="4">
                  <c:v>2 meses antes</c:v>
                </c:pt>
                <c:pt idx="5">
                  <c:v>3-4 meses antes</c:v>
                </c:pt>
                <c:pt idx="6">
                  <c:v>5-6 meses</c:v>
                </c:pt>
                <c:pt idx="7">
                  <c:v>6-8 meses</c:v>
                </c:pt>
                <c:pt idx="8">
                  <c:v>Más de 8 meses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3.7000000000000005E-2</c:v>
                </c:pt>
                <c:pt idx="1">
                  <c:v>7.8E-2</c:v>
                </c:pt>
                <c:pt idx="2">
                  <c:v>0.129</c:v>
                </c:pt>
                <c:pt idx="3">
                  <c:v>0.20600000000000002</c:v>
                </c:pt>
                <c:pt idx="4">
                  <c:v>0.24600000000000002</c:v>
                </c:pt>
                <c:pt idx="5">
                  <c:v>0.19</c:v>
                </c:pt>
                <c:pt idx="6">
                  <c:v>8.5000000000000006E-2</c:v>
                </c:pt>
                <c:pt idx="7">
                  <c:v>1.1000000000000001E-2</c:v>
                </c:pt>
                <c:pt idx="8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A-4BF6-A9F3-A38BE2212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7048064"/>
        <c:axId val="207771840"/>
      </c:barChart>
      <c:catAx>
        <c:axId val="257048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07771840"/>
        <c:crosses val="autoZero"/>
        <c:auto val="1"/>
        <c:lblAlgn val="ctr"/>
        <c:lblOffset val="100"/>
        <c:noMultiLvlLbl val="0"/>
      </c:catAx>
      <c:valAx>
        <c:axId val="207771840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25704806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18539659763094"/>
          <c:y val="3.4343434343434343E-2"/>
          <c:w val="0.4781460340236906"/>
          <c:h val="0.942101797876226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Pareja</c:v>
                </c:pt>
                <c:pt idx="1">
                  <c:v>Familia (adultos)</c:v>
                </c:pt>
                <c:pt idx="2">
                  <c:v>Amigos</c:v>
                </c:pt>
                <c:pt idx="3">
                  <c:v>Hijos</c:v>
                </c:pt>
                <c:pt idx="4">
                  <c:v>Contactos profesionales</c:v>
                </c:pt>
                <c:pt idx="5">
                  <c:v>Medios de comunicación (información vista)</c:v>
                </c:pt>
                <c:pt idx="6">
                  <c:v>Otro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0.58899999999999997</c:v>
                </c:pt>
                <c:pt idx="1">
                  <c:v>0.19700000000000001</c:v>
                </c:pt>
                <c:pt idx="2">
                  <c:v>0.184</c:v>
                </c:pt>
                <c:pt idx="3">
                  <c:v>0.13300000000000001</c:v>
                </c:pt>
                <c:pt idx="4">
                  <c:v>3.5000000000000003E-2</c:v>
                </c:pt>
                <c:pt idx="5">
                  <c:v>3.3000000000000002E-2</c:v>
                </c:pt>
                <c:pt idx="6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8-4B12-8D15-3BEDAD04B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7153024"/>
        <c:axId val="156037056"/>
      </c:barChart>
      <c:catAx>
        <c:axId val="257153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56037056"/>
        <c:crosses val="autoZero"/>
        <c:auto val="1"/>
        <c:lblAlgn val="ctr"/>
        <c:lblOffset val="100"/>
        <c:noMultiLvlLbl val="0"/>
      </c:catAx>
      <c:valAx>
        <c:axId val="156037056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25715302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18539659763094"/>
          <c:y val="3.4343434343434343E-2"/>
          <c:w val="0.4781460340236906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1854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8540">
                <a:noFill/>
              </a:ln>
            </c:spPr>
            <c:extLst>
              <c:ext xmlns:c16="http://schemas.microsoft.com/office/drawing/2014/chart" uri="{C3380CC4-5D6E-409C-BE32-E72D297353CC}">
                <c16:uniqueId val="{00000001-369D-4C1E-9FE2-1B7462F8FCC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8540">
                <a:noFill/>
              </a:ln>
            </c:spPr>
            <c:extLst>
              <c:ext xmlns:c16="http://schemas.microsoft.com/office/drawing/2014/chart" uri="{C3380CC4-5D6E-409C-BE32-E72D297353CC}">
                <c16:uniqueId val="{00000003-369D-4C1E-9FE2-1B7462F8FCCA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18540">
                <a:noFill/>
              </a:ln>
            </c:spPr>
            <c:extLst>
              <c:ext xmlns:c16="http://schemas.microsoft.com/office/drawing/2014/chart" uri="{C3380CC4-5D6E-409C-BE32-E72D297353CC}">
                <c16:uniqueId val="{00000005-369D-4C1E-9FE2-1B7462F8FCCA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Yo junto con otras personas</c:v>
                </c:pt>
                <c:pt idx="1">
                  <c:v>Otras personas tomaron la decisión por mi</c:v>
                </c:pt>
                <c:pt idx="2">
                  <c:v>Yo solo/a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0.66300000000000003</c:v>
                </c:pt>
                <c:pt idx="1">
                  <c:v>3.2000000000000001E-2</c:v>
                </c:pt>
                <c:pt idx="2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9D-4C1E-9FE2-1B7462F8F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962560"/>
        <c:axId val="156039360"/>
      </c:barChart>
      <c:catAx>
        <c:axId val="168962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56039360"/>
        <c:crosses val="autoZero"/>
        <c:auto val="1"/>
        <c:lblAlgn val="ctr"/>
        <c:lblOffset val="100"/>
        <c:noMultiLvlLbl val="0"/>
      </c:catAx>
      <c:valAx>
        <c:axId val="156039360"/>
        <c:scaling>
          <c:orientation val="minMax"/>
          <c:max val="1"/>
        </c:scaling>
        <c:delete val="1"/>
        <c:axPos val="t"/>
        <c:numFmt formatCode="0.00%" sourceLinked="1"/>
        <c:majorTickMark val="out"/>
        <c:minorTickMark val="none"/>
        <c:tickLblPos val="nextTo"/>
        <c:crossAx val="168962560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18863297641821"/>
          <c:y val="1.2091503267973857E-2"/>
          <c:w val="0.30604218856250948"/>
          <c:h val="0.94107611548556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Conocer nuevos lugares</c:v>
                </c:pt>
                <c:pt idx="1">
                  <c:v>Atractivo turístico (patrimonio cultural, actividades ciudad)</c:v>
                </c:pt>
                <c:pt idx="2">
                  <c:v>Los paisajes</c:v>
                </c:pt>
                <c:pt idx="3">
                  <c:v>Relación calidad / precio</c:v>
                </c:pt>
                <c:pt idx="4">
                  <c:v>Conocer otras costumbres, tradiciones, culturas locales</c:v>
                </c:pt>
                <c:pt idx="5">
                  <c:v>Visitar a familia / amigos</c:v>
                </c:pt>
                <c:pt idx="6">
                  <c:v>El clima</c:v>
                </c:pt>
                <c:pt idx="7">
                  <c:v>Las playas</c:v>
                </c:pt>
                <c:pt idx="8">
                  <c:v>Es un destino seguro</c:v>
                </c:pt>
                <c:pt idx="9">
                  <c:v>Es un lugar adecuado para niños / familias</c:v>
                </c:pt>
                <c:pt idx="10">
                  <c:v>Promociones o precios baratos (ofertas)</c:v>
                </c:pt>
                <c:pt idx="11">
                  <c:v>Facilidad para llegar desde mi lugar de residencia</c:v>
                </c:pt>
                <c:pt idx="12">
                  <c:v>La oferta en Naturaleza: campo, senderismo, etc</c:v>
                </c:pt>
                <c:pt idx="13">
                  <c:v>Boca a boca / recomendaciones en blogs, internet, foros, etc</c:v>
                </c:pt>
                <c:pt idx="14">
                  <c:v>Un evento especial (concierto, feria, etc)</c:v>
                </c:pt>
                <c:pt idx="15">
                  <c:v>Ambiente nocturno</c:v>
                </c:pt>
                <c:pt idx="16">
                  <c:v>La oferta de turismo activo que ofrece (escalada, rafting, bicicleta, etc)</c:v>
                </c:pt>
                <c:pt idx="17">
                  <c:v>Actividades náuticas</c:v>
                </c:pt>
                <c:pt idx="18">
                  <c:v>Trabajo / Negocios / Estudios</c:v>
                </c:pt>
                <c:pt idx="19">
                  <c:v>Estudiar un idioma</c:v>
                </c:pt>
                <c:pt idx="20">
                  <c:v>Otro</c:v>
                </c:pt>
              </c:strCache>
            </c:strRef>
          </c:cat>
          <c:val>
            <c:numRef>
              <c:f>Sheet1!$B$2:$B$22</c:f>
              <c:numCache>
                <c:formatCode>0.00%</c:formatCode>
                <c:ptCount val="21"/>
                <c:pt idx="0">
                  <c:v>0.36199999999999999</c:v>
                </c:pt>
                <c:pt idx="1">
                  <c:v>0.36199999999999999</c:v>
                </c:pt>
                <c:pt idx="2">
                  <c:v>0.27200000000000002</c:v>
                </c:pt>
                <c:pt idx="3">
                  <c:v>0.26</c:v>
                </c:pt>
                <c:pt idx="4">
                  <c:v>0.223</c:v>
                </c:pt>
                <c:pt idx="5">
                  <c:v>0.19</c:v>
                </c:pt>
                <c:pt idx="6">
                  <c:v>0.185</c:v>
                </c:pt>
                <c:pt idx="7">
                  <c:v>0.17599999999999999</c:v>
                </c:pt>
                <c:pt idx="8">
                  <c:v>0.16700000000000001</c:v>
                </c:pt>
                <c:pt idx="9">
                  <c:v>0.106</c:v>
                </c:pt>
                <c:pt idx="10">
                  <c:v>0.10299999999999999</c:v>
                </c:pt>
                <c:pt idx="11">
                  <c:v>0.10299999999999999</c:v>
                </c:pt>
                <c:pt idx="12">
                  <c:v>9.9000000000000005E-2</c:v>
                </c:pt>
                <c:pt idx="13">
                  <c:v>9.7000000000000003E-2</c:v>
                </c:pt>
                <c:pt idx="14">
                  <c:v>6.2E-2</c:v>
                </c:pt>
                <c:pt idx="15">
                  <c:v>5.1999999999999998E-2</c:v>
                </c:pt>
                <c:pt idx="16">
                  <c:v>4.9000000000000002E-2</c:v>
                </c:pt>
                <c:pt idx="17">
                  <c:v>3.3000000000000002E-2</c:v>
                </c:pt>
                <c:pt idx="18">
                  <c:v>3.3000000000000002E-2</c:v>
                </c:pt>
                <c:pt idx="19">
                  <c:v>0.03</c:v>
                </c:pt>
                <c:pt idx="20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5-49C2-8FA1-6C4850EF1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7596928"/>
        <c:axId val="168001536"/>
      </c:barChart>
      <c:catAx>
        <c:axId val="257596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68001536"/>
        <c:crosses val="autoZero"/>
        <c:auto val="1"/>
        <c:lblAlgn val="ctr"/>
        <c:lblOffset val="100"/>
        <c:noMultiLvlLbl val="0"/>
      </c:catAx>
      <c:valAx>
        <c:axId val="168001536"/>
        <c:scaling>
          <c:orientation val="minMax"/>
          <c:max val="1"/>
        </c:scaling>
        <c:delete val="1"/>
        <c:axPos val="t"/>
        <c:numFmt formatCode="0.0%" sourceLinked="0"/>
        <c:majorTickMark val="out"/>
        <c:minorTickMark val="none"/>
        <c:tickLblPos val="nextTo"/>
        <c:crossAx val="257596928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23933042304837"/>
          <c:y val="1.2091393803504949E-2"/>
          <c:w val="0.30604218856250948"/>
          <c:h val="0.94107611548556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Isla Mediterráneo</c:v>
                </c:pt>
              </c:strCache>
            </c:strRef>
          </c:tx>
          <c:spPr>
            <a:solidFill>
              <a:srgbClr val="00B0F0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Sheet1!$C$2:$C$22</c:f>
              <c:numCache>
                <c:formatCode>0.00%</c:formatCode>
                <c:ptCount val="21"/>
                <c:pt idx="0">
                  <c:v>0.33</c:v>
                </c:pt>
                <c:pt idx="1">
                  <c:v>0.28199999999999997</c:v>
                </c:pt>
                <c:pt idx="2">
                  <c:v>0.32</c:v>
                </c:pt>
                <c:pt idx="3">
                  <c:v>0.30599999999999999</c:v>
                </c:pt>
                <c:pt idx="4">
                  <c:v>0.16500000000000001</c:v>
                </c:pt>
                <c:pt idx="5">
                  <c:v>0.155</c:v>
                </c:pt>
                <c:pt idx="6">
                  <c:v>0.28599999999999998</c:v>
                </c:pt>
                <c:pt idx="7">
                  <c:v>0.38300000000000001</c:v>
                </c:pt>
                <c:pt idx="8">
                  <c:v>0.18</c:v>
                </c:pt>
                <c:pt idx="9">
                  <c:v>0.13100000000000001</c:v>
                </c:pt>
                <c:pt idx="10">
                  <c:v>0.11700000000000001</c:v>
                </c:pt>
                <c:pt idx="11">
                  <c:v>0.11700000000000001</c:v>
                </c:pt>
                <c:pt idx="12">
                  <c:v>0.11700000000000001</c:v>
                </c:pt>
                <c:pt idx="13">
                  <c:v>0.112</c:v>
                </c:pt>
                <c:pt idx="14">
                  <c:v>4.3999999999999997E-2</c:v>
                </c:pt>
                <c:pt idx="15">
                  <c:v>8.6999999999999994E-2</c:v>
                </c:pt>
                <c:pt idx="16">
                  <c:v>5.2999999999999999E-2</c:v>
                </c:pt>
                <c:pt idx="17">
                  <c:v>8.6999999999999994E-2</c:v>
                </c:pt>
                <c:pt idx="18">
                  <c:v>1.4999999999999999E-2</c:v>
                </c:pt>
                <c:pt idx="19">
                  <c:v>4.9000000000000002E-2</c:v>
                </c:pt>
                <c:pt idx="20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A-42CB-9475-DC6C8B352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8032128"/>
        <c:axId val="168003264"/>
      </c:barChart>
      <c:catAx>
        <c:axId val="258032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68003264"/>
        <c:crosses val="autoZero"/>
        <c:auto val="1"/>
        <c:lblAlgn val="ctr"/>
        <c:lblOffset val="100"/>
        <c:noMultiLvlLbl val="0"/>
      </c:catAx>
      <c:valAx>
        <c:axId val="168003264"/>
        <c:scaling>
          <c:orientation val="minMax"/>
          <c:max val="1"/>
        </c:scaling>
        <c:delete val="1"/>
        <c:axPos val="t"/>
        <c:numFmt formatCode="0.0%" sourceLinked="0"/>
        <c:majorTickMark val="out"/>
        <c:minorTickMark val="none"/>
        <c:tickLblPos val="nextTo"/>
        <c:crossAx val="258032128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23933042304837"/>
          <c:y val="1.2091393803504949E-2"/>
          <c:w val="0.30604218856250948"/>
          <c:h val="0.94107611548556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País extranjero</c:v>
                </c:pt>
              </c:strCache>
            </c:strRef>
          </c:tx>
          <c:spPr>
            <a:solidFill>
              <a:srgbClr val="00B0F0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Sheet1!$D$2:$D$22</c:f>
              <c:numCache>
                <c:formatCode>0.00%</c:formatCode>
                <c:ptCount val="21"/>
                <c:pt idx="0">
                  <c:v>0.376</c:v>
                </c:pt>
                <c:pt idx="1">
                  <c:v>0.39800000000000002</c:v>
                </c:pt>
                <c:pt idx="2">
                  <c:v>0.25</c:v>
                </c:pt>
                <c:pt idx="3">
                  <c:v>0.23899999999999999</c:v>
                </c:pt>
                <c:pt idx="4">
                  <c:v>0.25</c:v>
                </c:pt>
                <c:pt idx="5">
                  <c:v>0.20599999999999999</c:v>
                </c:pt>
                <c:pt idx="6">
                  <c:v>0.13900000000000001</c:v>
                </c:pt>
                <c:pt idx="7">
                  <c:v>8.2000000000000003E-2</c:v>
                </c:pt>
                <c:pt idx="8">
                  <c:v>0.16200000000000001</c:v>
                </c:pt>
                <c:pt idx="9">
                  <c:v>9.5000000000000001E-2</c:v>
                </c:pt>
                <c:pt idx="10">
                  <c:v>9.7000000000000003E-2</c:v>
                </c:pt>
                <c:pt idx="11">
                  <c:v>9.7000000000000003E-2</c:v>
                </c:pt>
                <c:pt idx="12">
                  <c:v>9.0999999999999998E-2</c:v>
                </c:pt>
                <c:pt idx="13">
                  <c:v>9.0999999999999998E-2</c:v>
                </c:pt>
                <c:pt idx="14">
                  <c:v>7.0999999999999994E-2</c:v>
                </c:pt>
                <c:pt idx="15">
                  <c:v>3.5000000000000003E-2</c:v>
                </c:pt>
                <c:pt idx="16">
                  <c:v>4.5999999999999999E-2</c:v>
                </c:pt>
                <c:pt idx="17">
                  <c:v>8.9999999999999993E-3</c:v>
                </c:pt>
                <c:pt idx="18">
                  <c:v>4.2000000000000003E-2</c:v>
                </c:pt>
                <c:pt idx="19">
                  <c:v>2.1999999999999999E-2</c:v>
                </c:pt>
                <c:pt idx="2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7-4062-B038-A20028AEC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7769984"/>
        <c:axId val="168004992"/>
      </c:barChart>
      <c:catAx>
        <c:axId val="257769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68004992"/>
        <c:crosses val="autoZero"/>
        <c:auto val="1"/>
        <c:lblAlgn val="ctr"/>
        <c:lblOffset val="100"/>
        <c:noMultiLvlLbl val="0"/>
      </c:catAx>
      <c:valAx>
        <c:axId val="168004992"/>
        <c:scaling>
          <c:orientation val="minMax"/>
          <c:max val="1"/>
        </c:scaling>
        <c:delete val="1"/>
        <c:axPos val="t"/>
        <c:numFmt formatCode="0.0%" sourceLinked="0"/>
        <c:majorTickMark val="out"/>
        <c:minorTickMark val="none"/>
        <c:tickLblPos val="nextTo"/>
        <c:crossAx val="25776998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3536352827692"/>
          <c:y val="3.6231884057971016E-2"/>
          <c:w val="0.83340063261323105"/>
          <c:h val="0.67856713189821227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Muy mal (1)</c:v>
                </c:pt>
              </c:strCache>
            </c:strRef>
          </c:tx>
          <c:spPr>
            <a:solidFill>
              <a:srgbClr val="9B0C10"/>
            </a:solidFill>
            <a:ln w="19250">
              <a:noFill/>
            </a:ln>
          </c:spPr>
          <c:invertIfNegative val="0"/>
          <c:dLbls>
            <c:dLbl>
              <c:idx val="0"/>
              <c:numFmt formatCode="0%" sourceLinked="0"/>
              <c:spPr>
                <a:noFill/>
                <a:ln w="19250">
                  <a:noFill/>
                </a:ln>
              </c:spPr>
              <c:txPr>
                <a:bodyPr/>
                <a:lstStyle/>
                <a:p>
                  <a:pPr>
                    <a:defRPr sz="796" b="1" i="0" u="none" strike="noStrike" baseline="0">
                      <a:solidFill>
                        <a:srgbClr val="FFFFFF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AE-4FC2-9826-5867C2A606A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AE-4FC2-9826-5867C2A606A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AE-4FC2-9826-5867C2A606A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AE-4FC2-9826-5867C2A606A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AE-4FC2-9826-5867C2A606A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AE-4FC2-9826-5867C2A606A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AE-4FC2-9826-5867C2A606A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AE-4FC2-9826-5867C2A606A0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AE-4FC2-9826-5867C2A606A0}"/>
                </c:ext>
              </c:extLst>
            </c:dLbl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Acogida / Trato en el destino</c:v>
                </c:pt>
                <c:pt idx="4">
                  <c:v>Facilidad para llegar al destino desde mi lugar de residencia</c:v>
                </c:pt>
                <c:pt idx="5">
                  <c:v>Presencia de restaurantes y bares típicos</c:v>
                </c:pt>
                <c:pt idx="6">
                  <c:v>Facilidad de transporte en destino</c:v>
                </c:pt>
                <c:pt idx="7">
                  <c:v>Información recibida en destino</c:v>
                </c:pt>
                <c:pt idx="8">
                  <c:v>Oferta de actividades a realizar</c:v>
                </c:pt>
                <c:pt idx="9">
                  <c:v>Relación calidad- precio oferta hotelera</c:v>
                </c:pt>
                <c:pt idx="10">
                  <c:v>Relación  calidad - precio de la restauración</c:v>
                </c:pt>
                <c:pt idx="11">
                  <c:v>Relación Precio / coste de vida</c:v>
                </c:pt>
                <c:pt idx="12">
                  <c:v>Diversión y ambiente nocturno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2" formatCode="0%">
                  <c:v>5.0000000000000001E-3</c:v>
                </c:pt>
                <c:pt idx="3" formatCode="0%">
                  <c:v>5.0000000000000001E-3</c:v>
                </c:pt>
                <c:pt idx="6" formatCode="0%">
                  <c:v>1.8000000000000002E-2</c:v>
                </c:pt>
                <c:pt idx="7" formatCode="0%">
                  <c:v>5.0000000000000001E-3</c:v>
                </c:pt>
                <c:pt idx="8" formatCode="0%">
                  <c:v>6.0000000000000001E-3</c:v>
                </c:pt>
                <c:pt idx="9" formatCode="0%">
                  <c:v>1.2E-2</c:v>
                </c:pt>
                <c:pt idx="10" formatCode="0%">
                  <c:v>1.4999999999999999E-2</c:v>
                </c:pt>
                <c:pt idx="11" formatCode="0%">
                  <c:v>1.3999999999999999E-2</c:v>
                </c:pt>
                <c:pt idx="12" formatCode="0%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AE-4FC2-9826-5867C2A606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Bastante mal (2)</c:v>
                </c:pt>
              </c:strCache>
            </c:strRef>
          </c:tx>
          <c:spPr>
            <a:solidFill>
              <a:srgbClr val="FFCD00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Acogida / Trato en el destino</c:v>
                </c:pt>
                <c:pt idx="4">
                  <c:v>Facilidad para llegar al destino desde mi lugar de residencia</c:v>
                </c:pt>
                <c:pt idx="5">
                  <c:v>Presencia de restaurantes y bares típicos</c:v>
                </c:pt>
                <c:pt idx="6">
                  <c:v>Facilidad de transporte en destino</c:v>
                </c:pt>
                <c:pt idx="7">
                  <c:v>Información recibida en destino</c:v>
                </c:pt>
                <c:pt idx="8">
                  <c:v>Oferta de actividades a realizar</c:v>
                </c:pt>
                <c:pt idx="9">
                  <c:v>Relación calidad- precio oferta hotelera</c:v>
                </c:pt>
                <c:pt idx="10">
                  <c:v>Relación  calidad - precio de la restauración</c:v>
                </c:pt>
                <c:pt idx="11">
                  <c:v>Relación Precio / coste de vida</c:v>
                </c:pt>
                <c:pt idx="12">
                  <c:v>Diversión y ambiente nocturno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 formatCode="0%">
                  <c:v>1.2E-2</c:v>
                </c:pt>
                <c:pt idx="2" formatCode="0%">
                  <c:v>0.02</c:v>
                </c:pt>
                <c:pt idx="3" formatCode="0%">
                  <c:v>2.1000000000000001E-2</c:v>
                </c:pt>
                <c:pt idx="4" formatCode="0%">
                  <c:v>2.6000000000000002E-2</c:v>
                </c:pt>
                <c:pt idx="5" formatCode="0%">
                  <c:v>0.02</c:v>
                </c:pt>
                <c:pt idx="6" formatCode="0%">
                  <c:v>4.7E-2</c:v>
                </c:pt>
                <c:pt idx="7" formatCode="0%">
                  <c:v>2.1000000000000001E-2</c:v>
                </c:pt>
                <c:pt idx="8" formatCode="0%">
                  <c:v>0.02</c:v>
                </c:pt>
                <c:pt idx="9" formatCode="0%">
                  <c:v>4.7E-2</c:v>
                </c:pt>
                <c:pt idx="10" formatCode="0%">
                  <c:v>7.0999999999999994E-2</c:v>
                </c:pt>
                <c:pt idx="11" formatCode="0%">
                  <c:v>8.6999999999999994E-2</c:v>
                </c:pt>
                <c:pt idx="12" formatCode="0%">
                  <c:v>3.6000000000000004E-2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AE-4FC2-9826-5867C2A606A0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Normal (3)</c:v>
                </c:pt>
              </c:strCache>
            </c:strRef>
          </c:tx>
          <c:spPr>
            <a:solidFill>
              <a:srgbClr val="6ECFF6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Acogida / Trato en el destino</c:v>
                </c:pt>
                <c:pt idx="4">
                  <c:v>Facilidad para llegar al destino desde mi lugar de residencia</c:v>
                </c:pt>
                <c:pt idx="5">
                  <c:v>Presencia de restaurantes y bares típicos</c:v>
                </c:pt>
                <c:pt idx="6">
                  <c:v>Facilidad de transporte en destino</c:v>
                </c:pt>
                <c:pt idx="7">
                  <c:v>Información recibida en destino</c:v>
                </c:pt>
                <c:pt idx="8">
                  <c:v>Oferta de actividades a realizar</c:v>
                </c:pt>
                <c:pt idx="9">
                  <c:v>Relación calidad- precio oferta hotelera</c:v>
                </c:pt>
                <c:pt idx="10">
                  <c:v>Relación  calidad - precio de la restauración</c:v>
                </c:pt>
                <c:pt idx="11">
                  <c:v>Relación Precio / coste de vida</c:v>
                </c:pt>
                <c:pt idx="12">
                  <c:v>Diversión y ambiente nocturno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0.15</c:v>
                </c:pt>
                <c:pt idx="3" formatCode="0%">
                  <c:v>0.20499999999999999</c:v>
                </c:pt>
                <c:pt idx="4" formatCode="0%">
                  <c:v>0.21299999999999999</c:v>
                </c:pt>
                <c:pt idx="5" formatCode="0%">
                  <c:v>0.24</c:v>
                </c:pt>
                <c:pt idx="6" formatCode="0%">
                  <c:v>0.19800000000000001</c:v>
                </c:pt>
                <c:pt idx="7" formatCode="0%">
                  <c:v>0.254</c:v>
                </c:pt>
                <c:pt idx="8" formatCode="0%">
                  <c:v>0.26400000000000001</c:v>
                </c:pt>
                <c:pt idx="9" formatCode="0%">
                  <c:v>0.29799999999999999</c:v>
                </c:pt>
                <c:pt idx="10" formatCode="0%">
                  <c:v>0.30499999999999999</c:v>
                </c:pt>
                <c:pt idx="11" formatCode="0%">
                  <c:v>0.29899999999999999</c:v>
                </c:pt>
                <c:pt idx="12" formatCode="0%">
                  <c:v>0.39200000000000002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6AE-4FC2-9826-5867C2A606A0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Bastante bien (4)</c:v>
                </c:pt>
              </c:strCache>
            </c:strRef>
          </c:tx>
          <c:spPr>
            <a:solidFill>
              <a:srgbClr val="8DC63F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Acogida / Trato en el destino</c:v>
                </c:pt>
                <c:pt idx="4">
                  <c:v>Facilidad para llegar al destino desde mi lugar de residencia</c:v>
                </c:pt>
                <c:pt idx="5">
                  <c:v>Presencia de restaurantes y bares típicos</c:v>
                </c:pt>
                <c:pt idx="6">
                  <c:v>Facilidad de transporte en destino</c:v>
                </c:pt>
                <c:pt idx="7">
                  <c:v>Información recibida en destino</c:v>
                </c:pt>
                <c:pt idx="8">
                  <c:v>Oferta de actividades a realizar</c:v>
                </c:pt>
                <c:pt idx="9">
                  <c:v>Relación calidad- precio oferta hotelera</c:v>
                </c:pt>
                <c:pt idx="10">
                  <c:v>Relación  calidad - precio de la restauración</c:v>
                </c:pt>
                <c:pt idx="11">
                  <c:v>Relación Precio / coste de vida</c:v>
                </c:pt>
                <c:pt idx="12">
                  <c:v>Diversión y ambiente nocturno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 formatCode="0%">
                  <c:v>0.4</c:v>
                </c:pt>
                <c:pt idx="2" formatCode="0%">
                  <c:v>0.371</c:v>
                </c:pt>
                <c:pt idx="3" formatCode="0%">
                  <c:v>0.36899999999999999</c:v>
                </c:pt>
                <c:pt idx="4" formatCode="0%">
                  <c:v>0.38799999999999996</c:v>
                </c:pt>
                <c:pt idx="5" formatCode="0%">
                  <c:v>0.40399999999999997</c:v>
                </c:pt>
                <c:pt idx="6" formatCode="0%">
                  <c:v>0.40700000000000003</c:v>
                </c:pt>
                <c:pt idx="7" formatCode="0%">
                  <c:v>0.43799999999999994</c:v>
                </c:pt>
                <c:pt idx="8" formatCode="0%">
                  <c:v>0.4</c:v>
                </c:pt>
                <c:pt idx="9" formatCode="0%">
                  <c:v>0.39100000000000001</c:v>
                </c:pt>
                <c:pt idx="10" formatCode="0%">
                  <c:v>0.37200000000000005</c:v>
                </c:pt>
                <c:pt idx="11" formatCode="0%">
                  <c:v>0.36899999999999999</c:v>
                </c:pt>
                <c:pt idx="12" formatCode="0%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6AE-4FC2-9826-5867C2A606A0}"/>
            </c:ext>
          </c:extLst>
        </c:ser>
        <c:ser>
          <c:idx val="9"/>
          <c:order val="4"/>
          <c:tx>
            <c:strRef>
              <c:f>Sheet1!$A$6</c:f>
              <c:strCache>
                <c:ptCount val="1"/>
                <c:pt idx="0">
                  <c:v>Muy bien (5)</c:v>
                </c:pt>
              </c:strCache>
            </c:strRef>
          </c:tx>
          <c:spPr>
            <a:solidFill>
              <a:srgbClr val="006600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Acogida / Trato en el destino</c:v>
                </c:pt>
                <c:pt idx="4">
                  <c:v>Facilidad para llegar al destino desde mi lugar de residencia</c:v>
                </c:pt>
                <c:pt idx="5">
                  <c:v>Presencia de restaurantes y bares típicos</c:v>
                </c:pt>
                <c:pt idx="6">
                  <c:v>Facilidad de transporte en destino</c:v>
                </c:pt>
                <c:pt idx="7">
                  <c:v>Información recibida en destino</c:v>
                </c:pt>
                <c:pt idx="8">
                  <c:v>Oferta de actividades a realizar</c:v>
                </c:pt>
                <c:pt idx="9">
                  <c:v>Relación calidad- precio oferta hotelera</c:v>
                </c:pt>
                <c:pt idx="10">
                  <c:v>Relación  calidad - precio de la restauración</c:v>
                </c:pt>
                <c:pt idx="11">
                  <c:v>Relación Precio / coste de vida</c:v>
                </c:pt>
                <c:pt idx="12">
                  <c:v>Diversión y ambiente nocturno</c:v>
                </c:pt>
              </c:strCache>
            </c:strRef>
          </c:cat>
          <c:val>
            <c:numRef>
              <c:f>Sheet1!$B$6:$N$6</c:f>
              <c:numCache>
                <c:formatCode>General</c:formatCode>
                <c:ptCount val="13"/>
                <c:pt idx="0" formatCode="0%">
                  <c:v>0.48599999999999999</c:v>
                </c:pt>
                <c:pt idx="2" formatCode="0%">
                  <c:v>0.45399999999999996</c:v>
                </c:pt>
                <c:pt idx="3" formatCode="0%">
                  <c:v>0.4</c:v>
                </c:pt>
                <c:pt idx="4" formatCode="0%">
                  <c:v>0.371</c:v>
                </c:pt>
                <c:pt idx="5" formatCode="0%">
                  <c:v>0.33399999999999996</c:v>
                </c:pt>
                <c:pt idx="6" formatCode="0%">
                  <c:v>0.33</c:v>
                </c:pt>
                <c:pt idx="7" formatCode="0%">
                  <c:v>0.28300000000000003</c:v>
                </c:pt>
                <c:pt idx="8" formatCode="0%">
                  <c:v>0.31</c:v>
                </c:pt>
                <c:pt idx="9" formatCode="0%">
                  <c:v>0.252</c:v>
                </c:pt>
                <c:pt idx="10" formatCode="0%">
                  <c:v>0.23600000000000002</c:v>
                </c:pt>
                <c:pt idx="11" formatCode="0%">
                  <c:v>0.23100000000000001</c:v>
                </c:pt>
                <c:pt idx="12" formatCode="0%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6AE-4FC2-9826-5867C2A606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57905152"/>
        <c:axId val="168008448"/>
      </c:barChart>
      <c:catAx>
        <c:axId val="2579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6800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00844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57905152"/>
        <c:crosses val="autoZero"/>
        <c:crossBetween val="between"/>
      </c:valAx>
      <c:spPr>
        <a:noFill/>
        <a:ln w="19250"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</c:legendEntry>
      <c:layout>
        <c:manualLayout>
          <c:xMode val="edge"/>
          <c:yMode val="edge"/>
          <c:x val="1.4245014245014246E-3"/>
          <c:y val="3.4821848985614988E-2"/>
          <c:w val="0.15299144227810887"/>
          <c:h val="0.69565217391304346"/>
        </c:manualLayout>
      </c:layout>
      <c:overlay val="0"/>
      <c:spPr>
        <a:noFill/>
        <a:ln w="1925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800243261084427E-2"/>
          <c:y val="0.22275040528022233"/>
          <c:w val="0.9479708636836629"/>
          <c:h val="0.55038472672533589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Isla Mediterráneo (206)</c:v>
                </c:pt>
              </c:strCache>
            </c:strRef>
          </c:tx>
          <c:spPr>
            <a:ln w="25400">
              <a:solidFill>
                <a:srgbClr val="35A147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B050"/>
              </a:solidFill>
              <a:ln>
                <a:solidFill>
                  <a:srgbClr val="35A147"/>
                </a:solidFill>
                <a:prstDash val="solid"/>
              </a:ln>
            </c:spPr>
          </c:marker>
          <c:dLbls>
            <c:dLbl>
              <c:idx val="11"/>
              <c:layout>
                <c:manualLayout>
                  <c:x val="-2.7714827437808058E-2"/>
                  <c:y val="-5.9154411764705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C1-44C1-B038-F9657BFB2E2D}"/>
                </c:ext>
              </c:extLst>
            </c:dLbl>
            <c:numFmt formatCode="0%" sourceLinked="0"/>
            <c:spPr>
              <a:noFill/>
              <a:ln w="236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B05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Valoración general</c:v>
                </c:pt>
                <c:pt idx="1">
                  <c:v>El interés turístico</c:v>
                </c:pt>
                <c:pt idx="2">
                  <c:v>Acogida / Trato en el destino</c:v>
                </c:pt>
                <c:pt idx="3">
                  <c:v>Facilidad para llegar al destino desde mi lugar de residencia</c:v>
                </c:pt>
                <c:pt idx="4">
                  <c:v>Presencia de restaurantes y bares típicos</c:v>
                </c:pt>
                <c:pt idx="5">
                  <c:v>Facilidad de transporte en destino</c:v>
                </c:pt>
                <c:pt idx="6">
                  <c:v>Información recibida en destino</c:v>
                </c:pt>
                <c:pt idx="7">
                  <c:v>Oferta de actividades a realizar</c:v>
                </c:pt>
                <c:pt idx="8">
                  <c:v>Relación calidad- precio oferta hotelera</c:v>
                </c:pt>
                <c:pt idx="9">
                  <c:v>Relación  calidad - precio de la restauración</c:v>
                </c:pt>
                <c:pt idx="10">
                  <c:v>Relación Precio / coste de vida</c:v>
                </c:pt>
                <c:pt idx="11">
                  <c:v>Diversión y ambiente nocturno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0.88800000000000001</c:v>
                </c:pt>
                <c:pt idx="1">
                  <c:v>0.82499999999999996</c:v>
                </c:pt>
                <c:pt idx="2">
                  <c:v>0.78200000000000003</c:v>
                </c:pt>
                <c:pt idx="3">
                  <c:v>0.752</c:v>
                </c:pt>
                <c:pt idx="4">
                  <c:v>0.73799999999999999</c:v>
                </c:pt>
                <c:pt idx="5">
                  <c:v>0.71799999999999997</c:v>
                </c:pt>
                <c:pt idx="6">
                  <c:v>0.73799999999999999</c:v>
                </c:pt>
                <c:pt idx="7">
                  <c:v>0.69899999999999995</c:v>
                </c:pt>
                <c:pt idx="8">
                  <c:v>0.63100000000000001</c:v>
                </c:pt>
                <c:pt idx="9">
                  <c:v>0.626</c:v>
                </c:pt>
                <c:pt idx="10">
                  <c:v>0.58699999999999997</c:v>
                </c:pt>
                <c:pt idx="11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C1-44C1-B038-F9657BFB2E2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País extranjero (452)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11"/>
              <c:layout>
                <c:manualLayout>
                  <c:x val="-3.6196825388141951E-2"/>
                  <c:y val="1.8244557665585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C1-44C1-B038-F9657BFB2E2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rgbClr val="00B0F0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Valoración general</c:v>
                </c:pt>
                <c:pt idx="1">
                  <c:v>El interés turístico</c:v>
                </c:pt>
                <c:pt idx="2">
                  <c:v>Acogida / Trato en el destino</c:v>
                </c:pt>
                <c:pt idx="3">
                  <c:v>Facilidad para llegar al destino desde mi lugar de residencia</c:v>
                </c:pt>
                <c:pt idx="4">
                  <c:v>Presencia de restaurantes y bares típicos</c:v>
                </c:pt>
                <c:pt idx="5">
                  <c:v>Facilidad de transporte en destino</c:v>
                </c:pt>
                <c:pt idx="6">
                  <c:v>Información recibida en destino</c:v>
                </c:pt>
                <c:pt idx="7">
                  <c:v>Oferta de actividades a realizar</c:v>
                </c:pt>
                <c:pt idx="8">
                  <c:v>Relación calidad- precio oferta hotelera</c:v>
                </c:pt>
                <c:pt idx="9">
                  <c:v>Relación  calidad - precio de la restauración</c:v>
                </c:pt>
                <c:pt idx="10">
                  <c:v>Relación Precio / coste de vida</c:v>
                </c:pt>
                <c:pt idx="11">
                  <c:v>Diversión y ambiente nocturno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0.88500000000000001</c:v>
                </c:pt>
                <c:pt idx="1">
                  <c:v>0.82499999999999996</c:v>
                </c:pt>
                <c:pt idx="2">
                  <c:v>0.76300000000000001</c:v>
                </c:pt>
                <c:pt idx="3">
                  <c:v>0.76100000000000001</c:v>
                </c:pt>
                <c:pt idx="4">
                  <c:v>0.73899999999999999</c:v>
                </c:pt>
                <c:pt idx="5">
                  <c:v>0.746</c:v>
                </c:pt>
                <c:pt idx="6">
                  <c:v>0.71199999999999997</c:v>
                </c:pt>
                <c:pt idx="7">
                  <c:v>0.71499999999999997</c:v>
                </c:pt>
                <c:pt idx="8">
                  <c:v>0.64800000000000002</c:v>
                </c:pt>
                <c:pt idx="9">
                  <c:v>0.6</c:v>
                </c:pt>
                <c:pt idx="10">
                  <c:v>0.60599999999999998</c:v>
                </c:pt>
                <c:pt idx="11">
                  <c:v>0.51100000000000001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C1-44C1-B038-F9657BFB2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796160"/>
        <c:axId val="256434176"/>
      </c:lineChart>
      <c:catAx>
        <c:axId val="2567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56434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6434176"/>
        <c:scaling>
          <c:orientation val="minMax"/>
          <c:max val="1"/>
        </c:scaling>
        <c:delete val="0"/>
        <c:axPos val="l"/>
        <c:majorGridlines>
          <c:spPr>
            <a:ln w="11800">
              <a:solidFill>
                <a:srgbClr val="C0C0C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2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56796160"/>
        <c:crosses val="autoZero"/>
        <c:crossBetween val="between"/>
        <c:majorUnit val="0.1"/>
      </c:valAx>
      <c:spPr>
        <a:noFill/>
        <a:ln w="29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305760856483255"/>
          <c:y val="0.13233065076424272"/>
          <c:w val="0.80581157386639235"/>
          <c:h val="6.4965840666975458E-2"/>
        </c:manualLayout>
      </c:layout>
      <c:overlay val="0"/>
      <c:txPr>
        <a:bodyPr/>
        <a:lstStyle/>
        <a:p>
          <a:pPr>
            <a:defRPr sz="1100" b="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66798393897605E-2"/>
          <c:y val="7.4244849628935183E-2"/>
          <c:w val="0.51006913036329082"/>
          <c:h val="0.743517792190951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36C-4B56-A4C5-52F00100DECE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36C-4B56-A4C5-52F00100DECE}"/>
              </c:ext>
            </c:extLst>
          </c:dPt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6C-4B56-A4C5-52F00100D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4"/>
        <c:holeSize val="6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89574468085107"/>
          <c:y val="0.12164000902722115"/>
          <c:w val="0.50843465045592717"/>
          <c:h val="0.794732484766564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+mn-lt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Madrid y alrededores</c:v>
                </c:pt>
                <c:pt idx="1">
                  <c:v>Barcelona y alrededores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0.54400000000000004</c:v>
                </c:pt>
                <c:pt idx="1">
                  <c:v>0.45600000000000002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4-4197-9159-FDCDD43A5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156864"/>
        <c:axId val="155982016"/>
      </c:barChart>
      <c:catAx>
        <c:axId val="1411568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chemeClr val="accent6"/>
            </a:solidFill>
          </a:ln>
        </c:spPr>
        <c:txPr>
          <a:bodyPr/>
          <a:lstStyle/>
          <a:p>
            <a:pPr>
              <a:defRPr sz="900" cap="all" baseline="0">
                <a:latin typeface="+mn-lt"/>
              </a:defRPr>
            </a:pPr>
            <a:endParaRPr lang="es-ES"/>
          </a:p>
        </c:txPr>
        <c:crossAx val="155982016"/>
        <c:crosses val="autoZero"/>
        <c:auto val="1"/>
        <c:lblAlgn val="ctr"/>
        <c:lblOffset val="100"/>
        <c:tickLblSkip val="1"/>
        <c:noMultiLvlLbl val="0"/>
      </c:catAx>
      <c:valAx>
        <c:axId val="155982016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4115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063674300060674"/>
          <c:y val="3.4343434343434343E-2"/>
          <c:w val="0.38270147028050011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854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A8-4F67-B5AE-01325F27901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A8-4F67-B5AE-01325F27901B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Quiero descubrir otros destinos</c:v>
                </c:pt>
                <c:pt idx="1">
                  <c:v>Me ha decepcionado el viaje</c:v>
                </c:pt>
                <c:pt idx="2">
                  <c:v>Presupuesto</c:v>
                </c:pt>
                <c:pt idx="3">
                  <c:v>Otros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0.84599999999999997</c:v>
                </c:pt>
                <c:pt idx="1">
                  <c:v>0.10299999999999999</c:v>
                </c:pt>
                <c:pt idx="2">
                  <c:v>6.4000000000000001E-2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A8-4F67-B5AE-01325F279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6971264"/>
        <c:axId val="256439936"/>
      </c:barChart>
      <c:catAx>
        <c:axId val="256971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56439936"/>
        <c:crosses val="autoZero"/>
        <c:auto val="1"/>
        <c:lblAlgn val="ctr"/>
        <c:lblOffset val="100"/>
        <c:noMultiLvlLbl val="0"/>
      </c:catAx>
      <c:valAx>
        <c:axId val="256439936"/>
        <c:scaling>
          <c:orientation val="minMax"/>
          <c:max val="1"/>
        </c:scaling>
        <c:delete val="1"/>
        <c:axPos val="t"/>
        <c:numFmt formatCode="0.00%" sourceLinked="1"/>
        <c:majorTickMark val="out"/>
        <c:minorTickMark val="none"/>
        <c:tickLblPos val="nextTo"/>
        <c:crossAx val="25697126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18863297641821"/>
          <c:y val="1.2091503267973857E-2"/>
          <c:w val="0.30604218856250948"/>
          <c:h val="0.94107611548556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 w="18540">
              <a:noFill/>
            </a:ln>
          </c:spPr>
          <c:invertIfNegative val="0"/>
          <c:dPt>
            <c:idx val="2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8540">
                <a:noFill/>
              </a:ln>
            </c:spPr>
            <c:extLst>
              <c:ext xmlns:c16="http://schemas.microsoft.com/office/drawing/2014/chart" uri="{C3380CC4-5D6E-409C-BE32-E72D297353CC}">
                <c16:uniqueId val="{00000001-C3AE-4718-9392-9A27D988CB59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El clima</c:v>
                </c:pt>
                <c:pt idx="1">
                  <c:v>Las playas</c:v>
                </c:pt>
                <c:pt idx="2">
                  <c:v>Los paisajes</c:v>
                </c:pt>
                <c:pt idx="3">
                  <c:v>Conocer nuevos lugares</c:v>
                </c:pt>
                <c:pt idx="4">
                  <c:v>Atractivo turístico (patrimonio cultural, actividades ciudad)</c:v>
                </c:pt>
                <c:pt idx="5">
                  <c:v>Relación calidad / precio</c:v>
                </c:pt>
                <c:pt idx="6">
                  <c:v>Conocer otras costumbres, tradiciones, culturas locales</c:v>
                </c:pt>
                <c:pt idx="7">
                  <c:v>Promociones o precios baratos (ofertas)</c:v>
                </c:pt>
                <c:pt idx="8">
                  <c:v>Boca a boca / recomendaciones en blogs, internet, foros, etc</c:v>
                </c:pt>
                <c:pt idx="9">
                  <c:v>La oferta en Naturaleza: campo, senderismo, etc</c:v>
                </c:pt>
                <c:pt idx="10">
                  <c:v>Actividades náuticas</c:v>
                </c:pt>
                <c:pt idx="11">
                  <c:v>La oferta de turismo activo que ofrece (escalada, rafting, bicicleta, etc)</c:v>
                </c:pt>
                <c:pt idx="12">
                  <c:v>Es un destino seguro</c:v>
                </c:pt>
                <c:pt idx="13">
                  <c:v>Es un lugar adecuado para niños / familias</c:v>
                </c:pt>
                <c:pt idx="14">
                  <c:v>Visitar a familia / amigos</c:v>
                </c:pt>
                <c:pt idx="15">
                  <c:v>Facilidad para llegar desde mi lugar de residencia</c:v>
                </c:pt>
                <c:pt idx="16">
                  <c:v>Ambiente nocturno</c:v>
                </c:pt>
                <c:pt idx="17">
                  <c:v>Un evento especial (concierto, feria, etc)</c:v>
                </c:pt>
                <c:pt idx="18">
                  <c:v>Estudiar un idioma</c:v>
                </c:pt>
                <c:pt idx="19">
                  <c:v>Otros</c:v>
                </c:pt>
                <c:pt idx="20">
                  <c:v>No recuerdo porqué fue</c:v>
                </c:pt>
              </c:strCache>
            </c:strRef>
          </c:cat>
          <c:val>
            <c:numRef>
              <c:f>Sheet1!$B$2:$B$22</c:f>
              <c:numCache>
                <c:formatCode>0.00%</c:formatCode>
                <c:ptCount val="21"/>
                <c:pt idx="0">
                  <c:v>0.29699999999999999</c:v>
                </c:pt>
                <c:pt idx="1">
                  <c:v>0.29699999999999999</c:v>
                </c:pt>
                <c:pt idx="2">
                  <c:v>0.29699999999999999</c:v>
                </c:pt>
                <c:pt idx="3">
                  <c:v>0.25700000000000001</c:v>
                </c:pt>
                <c:pt idx="4">
                  <c:v>0.25700000000000001</c:v>
                </c:pt>
                <c:pt idx="5">
                  <c:v>0.23</c:v>
                </c:pt>
                <c:pt idx="6">
                  <c:v>0.216</c:v>
                </c:pt>
                <c:pt idx="7">
                  <c:v>0.189</c:v>
                </c:pt>
                <c:pt idx="8">
                  <c:v>0.14899999999999999</c:v>
                </c:pt>
                <c:pt idx="9">
                  <c:v>0.14899999999999999</c:v>
                </c:pt>
                <c:pt idx="10">
                  <c:v>0.13500000000000001</c:v>
                </c:pt>
                <c:pt idx="11">
                  <c:v>0.122</c:v>
                </c:pt>
                <c:pt idx="12">
                  <c:v>0.108</c:v>
                </c:pt>
                <c:pt idx="13">
                  <c:v>0.108</c:v>
                </c:pt>
                <c:pt idx="14">
                  <c:v>9.5000000000000001E-2</c:v>
                </c:pt>
                <c:pt idx="15">
                  <c:v>9.5000000000000001E-2</c:v>
                </c:pt>
                <c:pt idx="16">
                  <c:v>8.1000000000000003E-2</c:v>
                </c:pt>
                <c:pt idx="17">
                  <c:v>4.1000000000000002E-2</c:v>
                </c:pt>
                <c:pt idx="18">
                  <c:v>4.1000000000000002E-2</c:v>
                </c:pt>
                <c:pt idx="19">
                  <c:v>1.4E-2</c:v>
                </c:pt>
                <c:pt idx="20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AE-4718-9392-9A27D988C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8636800"/>
        <c:axId val="256885888"/>
      </c:barChart>
      <c:catAx>
        <c:axId val="258636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56885888"/>
        <c:crosses val="autoZero"/>
        <c:auto val="1"/>
        <c:lblAlgn val="ctr"/>
        <c:lblOffset val="100"/>
        <c:noMultiLvlLbl val="0"/>
      </c:catAx>
      <c:valAx>
        <c:axId val="256885888"/>
        <c:scaling>
          <c:orientation val="minMax"/>
          <c:max val="1"/>
        </c:scaling>
        <c:delete val="1"/>
        <c:axPos val="t"/>
        <c:numFmt formatCode="0.0%" sourceLinked="0"/>
        <c:majorTickMark val="out"/>
        <c:minorTickMark val="none"/>
        <c:tickLblPos val="nextTo"/>
        <c:crossAx val="258636800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3536352827692"/>
          <c:y val="3.6231884057971016E-2"/>
          <c:w val="0.83340063261323105"/>
          <c:h val="0.67856713189821227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Muy mal (1)</c:v>
                </c:pt>
              </c:strCache>
            </c:strRef>
          </c:tx>
          <c:spPr>
            <a:solidFill>
              <a:srgbClr val="9B0C10"/>
            </a:solidFill>
            <a:ln w="19250">
              <a:noFill/>
            </a:ln>
          </c:spPr>
          <c:invertIfNegative val="0"/>
          <c:dLbls>
            <c:dLbl>
              <c:idx val="0"/>
              <c:numFmt formatCode="0%" sourceLinked="0"/>
              <c:spPr>
                <a:noFill/>
                <a:ln w="19250">
                  <a:noFill/>
                </a:ln>
              </c:spPr>
              <c:txPr>
                <a:bodyPr/>
                <a:lstStyle/>
                <a:p>
                  <a:pPr>
                    <a:defRPr sz="796" b="1" i="0" u="none" strike="noStrike" baseline="0">
                      <a:solidFill>
                        <a:srgbClr val="FFFFFF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CD-4F8D-97D1-9462B9BEDF5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CD-4F8D-97D1-9462B9BEDF5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CD-4F8D-97D1-9462B9BEDF5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CD-4F8D-97D1-9462B9BEDF5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CD-4F8D-97D1-9462B9BEDF5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CD-4F8D-97D1-9462B9BEDF5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CD-4F8D-97D1-9462B9BEDF5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CD-4F8D-97D1-9462B9BEDF5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CD-4F8D-97D1-9462B9BEDF5E}"/>
                </c:ext>
              </c:extLst>
            </c:dLbl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Información recibida en destino</c:v>
                </c:pt>
                <c:pt idx="4">
                  <c:v>Facilidad para llegar al destino desde mi lugar de residencia</c:v>
                </c:pt>
                <c:pt idx="5">
                  <c:v>Facilidad de transporte en destino</c:v>
                </c:pt>
                <c:pt idx="6">
                  <c:v>Acogida / Trato en el destino</c:v>
                </c:pt>
                <c:pt idx="7">
                  <c:v>Presencia de restaurantes y bares típicos</c:v>
                </c:pt>
                <c:pt idx="8">
                  <c:v>Oferta de actividades a realizar</c:v>
                </c:pt>
                <c:pt idx="9">
                  <c:v>Diversión y ambiente nocturno</c:v>
                </c:pt>
                <c:pt idx="10">
                  <c:v>Relación Precio / coste de vida</c:v>
                </c:pt>
                <c:pt idx="11">
                  <c:v>Relación  calidad - precio de la restauración</c:v>
                </c:pt>
                <c:pt idx="12">
                  <c:v>Relación calidad- precio oferta hotelera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4" formatCode="0%">
                  <c:v>2.7E-2</c:v>
                </c:pt>
                <c:pt idx="6" formatCode="0%">
                  <c:v>1.4E-2</c:v>
                </c:pt>
                <c:pt idx="9" formatCode="0%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CD-4F8D-97D1-9462B9BEDF5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Bastante mal (2)</c:v>
                </c:pt>
              </c:strCache>
            </c:strRef>
          </c:tx>
          <c:spPr>
            <a:solidFill>
              <a:srgbClr val="FFCD00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Información recibida en destino</c:v>
                </c:pt>
                <c:pt idx="4">
                  <c:v>Facilidad para llegar al destino desde mi lugar de residencia</c:v>
                </c:pt>
                <c:pt idx="5">
                  <c:v>Facilidad de transporte en destino</c:v>
                </c:pt>
                <c:pt idx="6">
                  <c:v>Acogida / Trato en el destino</c:v>
                </c:pt>
                <c:pt idx="7">
                  <c:v>Presencia de restaurantes y bares típicos</c:v>
                </c:pt>
                <c:pt idx="8">
                  <c:v>Oferta de actividades a realizar</c:v>
                </c:pt>
                <c:pt idx="9">
                  <c:v>Diversión y ambiente nocturno</c:v>
                </c:pt>
                <c:pt idx="10">
                  <c:v>Relación Precio / coste de vida</c:v>
                </c:pt>
                <c:pt idx="11">
                  <c:v>Relación  calidad - precio de la restauración</c:v>
                </c:pt>
                <c:pt idx="12">
                  <c:v>Relación calidad- precio oferta hotelera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2" formatCode="0%">
                  <c:v>2.7E-2</c:v>
                </c:pt>
                <c:pt idx="3" formatCode="0%">
                  <c:v>4.1000000000000002E-2</c:v>
                </c:pt>
                <c:pt idx="4" formatCode="0%">
                  <c:v>6.8000000000000005E-2</c:v>
                </c:pt>
                <c:pt idx="5" formatCode="0%">
                  <c:v>1.4E-2</c:v>
                </c:pt>
                <c:pt idx="6" formatCode="0%">
                  <c:v>4.1000000000000002E-2</c:v>
                </c:pt>
                <c:pt idx="8" formatCode="0%">
                  <c:v>1.4E-2</c:v>
                </c:pt>
                <c:pt idx="9" formatCode="0%">
                  <c:v>2.7E-2</c:v>
                </c:pt>
                <c:pt idx="10" formatCode="0%">
                  <c:v>2.7E-2</c:v>
                </c:pt>
                <c:pt idx="11" formatCode="0%">
                  <c:v>4.1000000000000002E-2</c:v>
                </c:pt>
                <c:pt idx="12" formatCode="0%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CD-4F8D-97D1-9462B9BEDF5E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Normal (3)</c:v>
                </c:pt>
              </c:strCache>
            </c:strRef>
          </c:tx>
          <c:spPr>
            <a:solidFill>
              <a:srgbClr val="6ECFF6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Información recibida en destino</c:v>
                </c:pt>
                <c:pt idx="4">
                  <c:v>Facilidad para llegar al destino desde mi lugar de residencia</c:v>
                </c:pt>
                <c:pt idx="5">
                  <c:v>Facilidad de transporte en destino</c:v>
                </c:pt>
                <c:pt idx="6">
                  <c:v>Acogida / Trato en el destino</c:v>
                </c:pt>
                <c:pt idx="7">
                  <c:v>Presencia de restaurantes y bares típicos</c:v>
                </c:pt>
                <c:pt idx="8">
                  <c:v>Oferta de actividades a realizar</c:v>
                </c:pt>
                <c:pt idx="9">
                  <c:v>Diversión y ambiente nocturno</c:v>
                </c:pt>
                <c:pt idx="10">
                  <c:v>Relación Precio / coste de vida</c:v>
                </c:pt>
                <c:pt idx="11">
                  <c:v>Relación  calidad - precio de la restauración</c:v>
                </c:pt>
                <c:pt idx="12">
                  <c:v>Relación calidad- precio oferta hotelera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 formatCode="0%">
                  <c:v>0.122</c:v>
                </c:pt>
                <c:pt idx="2" formatCode="0%">
                  <c:v>0.14899999999999999</c:v>
                </c:pt>
                <c:pt idx="3" formatCode="0%">
                  <c:v>0.24299999999999999</c:v>
                </c:pt>
                <c:pt idx="4" formatCode="0%">
                  <c:v>0.20300000000000001</c:v>
                </c:pt>
                <c:pt idx="5" formatCode="0%">
                  <c:v>0.29699999999999999</c:v>
                </c:pt>
                <c:pt idx="6" formatCode="0%">
                  <c:v>0.27</c:v>
                </c:pt>
                <c:pt idx="7" formatCode="0%">
                  <c:v>0.35099999999999998</c:v>
                </c:pt>
                <c:pt idx="8" formatCode="0%">
                  <c:v>0.33800000000000002</c:v>
                </c:pt>
                <c:pt idx="9" formatCode="0%">
                  <c:v>0.32400000000000001</c:v>
                </c:pt>
                <c:pt idx="10" formatCode="0%">
                  <c:v>0.40500000000000003</c:v>
                </c:pt>
                <c:pt idx="11" formatCode="0%">
                  <c:v>0.35099999999999998</c:v>
                </c:pt>
                <c:pt idx="12" formatCode="0%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ACD-4F8D-97D1-9462B9BEDF5E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Bastante bien (4)</c:v>
                </c:pt>
              </c:strCache>
            </c:strRef>
          </c:tx>
          <c:spPr>
            <a:solidFill>
              <a:srgbClr val="8DC63F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Información recibida en destino</c:v>
                </c:pt>
                <c:pt idx="4">
                  <c:v>Facilidad para llegar al destino desde mi lugar de residencia</c:v>
                </c:pt>
                <c:pt idx="5">
                  <c:v>Facilidad de transporte en destino</c:v>
                </c:pt>
                <c:pt idx="6">
                  <c:v>Acogida / Trato en el destino</c:v>
                </c:pt>
                <c:pt idx="7">
                  <c:v>Presencia de restaurantes y bares típicos</c:v>
                </c:pt>
                <c:pt idx="8">
                  <c:v>Oferta de actividades a realizar</c:v>
                </c:pt>
                <c:pt idx="9">
                  <c:v>Diversión y ambiente nocturno</c:v>
                </c:pt>
                <c:pt idx="10">
                  <c:v>Relación Precio / coste de vida</c:v>
                </c:pt>
                <c:pt idx="11">
                  <c:v>Relación  calidad - precio de la restauración</c:v>
                </c:pt>
                <c:pt idx="12">
                  <c:v>Relación calidad- precio oferta hotelera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 formatCode="0%">
                  <c:v>0.44600000000000001</c:v>
                </c:pt>
                <c:pt idx="2" formatCode="0%">
                  <c:v>0.48599999999999999</c:v>
                </c:pt>
                <c:pt idx="3" formatCode="0%">
                  <c:v>0.40500000000000003</c:v>
                </c:pt>
                <c:pt idx="4" formatCode="0%">
                  <c:v>0.39200000000000002</c:v>
                </c:pt>
                <c:pt idx="5" formatCode="0%">
                  <c:v>0.39200000000000002</c:v>
                </c:pt>
                <c:pt idx="6" formatCode="0%">
                  <c:v>0.378</c:v>
                </c:pt>
                <c:pt idx="7" formatCode="0%">
                  <c:v>0.36499999999999999</c:v>
                </c:pt>
                <c:pt idx="8" formatCode="0%">
                  <c:v>0.378</c:v>
                </c:pt>
                <c:pt idx="9" formatCode="0%">
                  <c:v>0.35099999999999998</c:v>
                </c:pt>
                <c:pt idx="10" formatCode="0%">
                  <c:v>0.29699999999999999</c:v>
                </c:pt>
                <c:pt idx="11" formatCode="0%">
                  <c:v>0.36499999999999999</c:v>
                </c:pt>
                <c:pt idx="12" formatCode="0%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CD-4F8D-97D1-9462B9BEDF5E}"/>
            </c:ext>
          </c:extLst>
        </c:ser>
        <c:ser>
          <c:idx val="9"/>
          <c:order val="4"/>
          <c:tx>
            <c:strRef>
              <c:f>Sheet1!$A$6</c:f>
              <c:strCache>
                <c:ptCount val="1"/>
                <c:pt idx="0">
                  <c:v>Muy bien (5)</c:v>
                </c:pt>
              </c:strCache>
            </c:strRef>
          </c:tx>
          <c:spPr>
            <a:solidFill>
              <a:srgbClr val="006600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Información recibida en destino</c:v>
                </c:pt>
                <c:pt idx="4">
                  <c:v>Facilidad para llegar al destino desde mi lugar de residencia</c:v>
                </c:pt>
                <c:pt idx="5">
                  <c:v>Facilidad de transporte en destino</c:v>
                </c:pt>
                <c:pt idx="6">
                  <c:v>Acogida / Trato en el destino</c:v>
                </c:pt>
                <c:pt idx="7">
                  <c:v>Presencia de restaurantes y bares típicos</c:v>
                </c:pt>
                <c:pt idx="8">
                  <c:v>Oferta de actividades a realizar</c:v>
                </c:pt>
                <c:pt idx="9">
                  <c:v>Diversión y ambiente nocturno</c:v>
                </c:pt>
                <c:pt idx="10">
                  <c:v>Relación Precio / coste de vida</c:v>
                </c:pt>
                <c:pt idx="11">
                  <c:v>Relación  calidad - precio de la restauración</c:v>
                </c:pt>
                <c:pt idx="12">
                  <c:v>Relación calidad- precio oferta hotelera</c:v>
                </c:pt>
              </c:strCache>
            </c:strRef>
          </c:cat>
          <c:val>
            <c:numRef>
              <c:f>Sheet1!$B$6:$N$6</c:f>
              <c:numCache>
                <c:formatCode>General</c:formatCode>
                <c:ptCount val="13"/>
                <c:pt idx="0" formatCode="0%">
                  <c:v>0.432</c:v>
                </c:pt>
                <c:pt idx="2" formatCode="0%">
                  <c:v>0.33800000000000002</c:v>
                </c:pt>
                <c:pt idx="3" formatCode="0%">
                  <c:v>0.311</c:v>
                </c:pt>
                <c:pt idx="4" formatCode="0%">
                  <c:v>0.311</c:v>
                </c:pt>
                <c:pt idx="5" formatCode="0%">
                  <c:v>0.29699999999999999</c:v>
                </c:pt>
                <c:pt idx="6" formatCode="0%">
                  <c:v>0.29699999999999999</c:v>
                </c:pt>
                <c:pt idx="7" formatCode="0%">
                  <c:v>0.28399999999999997</c:v>
                </c:pt>
                <c:pt idx="8" formatCode="0%">
                  <c:v>0.27</c:v>
                </c:pt>
                <c:pt idx="9" formatCode="0%">
                  <c:v>0.27</c:v>
                </c:pt>
                <c:pt idx="10" formatCode="0%">
                  <c:v>0.27</c:v>
                </c:pt>
                <c:pt idx="11" formatCode="0%">
                  <c:v>0.24299999999999999</c:v>
                </c:pt>
                <c:pt idx="12" formatCode="0%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ACD-4F8D-97D1-9462B9BEDF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58733568"/>
        <c:axId val="256888192"/>
      </c:barChart>
      <c:catAx>
        <c:axId val="2587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56888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688819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58733568"/>
        <c:crosses val="autoZero"/>
        <c:crossBetween val="between"/>
      </c:valAx>
      <c:spPr>
        <a:noFill/>
        <a:ln w="19250"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</c:legendEntry>
      <c:layout>
        <c:manualLayout>
          <c:xMode val="edge"/>
          <c:yMode val="edge"/>
          <c:x val="1.4245014245014246E-3"/>
          <c:y val="3.4821848985614988E-2"/>
          <c:w val="0.15299144227810887"/>
          <c:h val="0.69565217391304346"/>
        </c:manualLayout>
      </c:layout>
      <c:overlay val="0"/>
      <c:spPr>
        <a:noFill/>
        <a:ln w="1925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66798393897605E-2"/>
          <c:y val="7.4244849628935183E-2"/>
          <c:w val="0.51006913036329082"/>
          <c:h val="0.743517792190951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BEC-44DE-AFCA-F868907394A1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BEC-44DE-AFCA-F868907394A1}"/>
              </c:ext>
            </c:extLst>
          </c:dPt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General">
                  <c:v>0.79700000000000004</c:v>
                </c:pt>
                <c:pt idx="1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EC-44DE-AFCA-F86890739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4"/>
        <c:holeSize val="6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063674300060674"/>
          <c:y val="3.4343434343434343E-2"/>
          <c:w val="0.38270147028050011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854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9EA-42EF-B859-8F4F18207D5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9EA-42EF-B859-8F4F18207D56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Prefiero viajar a sitios que no conozco, 
descubrir otros destinos</c:v>
                </c:pt>
                <c:pt idx="1">
                  <c:v>Me decepcionó el viaje</c:v>
                </c:pt>
                <c:pt idx="2">
                  <c:v>Es un destino caro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0.86699999999999999</c:v>
                </c:pt>
                <c:pt idx="1">
                  <c:v>6.7000000000000004E-2</c:v>
                </c:pt>
                <c:pt idx="2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EA-42EF-B859-8F4F18207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8335232"/>
        <c:axId val="256891648"/>
      </c:barChart>
      <c:catAx>
        <c:axId val="258335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56891648"/>
        <c:crosses val="autoZero"/>
        <c:auto val="1"/>
        <c:lblAlgn val="ctr"/>
        <c:lblOffset val="100"/>
        <c:noMultiLvlLbl val="0"/>
      </c:catAx>
      <c:valAx>
        <c:axId val="256891648"/>
        <c:scaling>
          <c:orientation val="minMax"/>
          <c:max val="1"/>
        </c:scaling>
        <c:delete val="1"/>
        <c:axPos val="t"/>
        <c:numFmt formatCode="0.00%" sourceLinked="1"/>
        <c:majorTickMark val="out"/>
        <c:minorTickMark val="none"/>
        <c:tickLblPos val="nextTo"/>
        <c:crossAx val="258335232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18863297641821"/>
          <c:y val="1.2091503267973857E-2"/>
          <c:w val="0.30604218856250948"/>
          <c:h val="0.94107611548556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 w="18540">
              <a:noFill/>
            </a:ln>
          </c:spPr>
          <c:invertIfNegative val="0"/>
          <c:dPt>
            <c:idx val="2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8540">
                <a:noFill/>
              </a:ln>
            </c:spPr>
            <c:extLst>
              <c:ext xmlns:c16="http://schemas.microsoft.com/office/drawing/2014/chart" uri="{C3380CC4-5D6E-409C-BE32-E72D297353CC}">
                <c16:uniqueId val="{00000001-CB44-4A57-A31A-CD09569995F6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El clima</c:v>
                </c:pt>
                <c:pt idx="1">
                  <c:v>Los paisajes</c:v>
                </c:pt>
                <c:pt idx="2">
                  <c:v>Las playas</c:v>
                </c:pt>
                <c:pt idx="3">
                  <c:v>Relación calidad / precio</c:v>
                </c:pt>
                <c:pt idx="4">
                  <c:v>Conocer nuevos lugares</c:v>
                </c:pt>
                <c:pt idx="5">
                  <c:v>Promociones o precios baratos (ofertas)</c:v>
                </c:pt>
                <c:pt idx="6">
                  <c:v>Atractivo turístico (patrimonio cultural, actividades ciudad)</c:v>
                </c:pt>
                <c:pt idx="7">
                  <c:v>Conocer otras costumbres, tradiciones, culturas locales</c:v>
                </c:pt>
                <c:pt idx="8">
                  <c:v>Boca a boca / recomendaciones en blogs, internet, foros, etc</c:v>
                </c:pt>
                <c:pt idx="9">
                  <c:v>La oferta en Naturaleza: campo, senderismo, etc</c:v>
                </c:pt>
                <c:pt idx="10">
                  <c:v>La oferta de turismo activo que ofrece (escalada, rafting, bicicleta, etc)</c:v>
                </c:pt>
                <c:pt idx="11">
                  <c:v>Actividades náuticas</c:v>
                </c:pt>
                <c:pt idx="12">
                  <c:v>Es un lugar adecuado para niños / familias</c:v>
                </c:pt>
                <c:pt idx="13">
                  <c:v>Facilidad para llegar desde mi lugar de residencia</c:v>
                </c:pt>
                <c:pt idx="14">
                  <c:v>Ambiente nocturno</c:v>
                </c:pt>
                <c:pt idx="15">
                  <c:v>Visitar a familia / amigos</c:v>
                </c:pt>
                <c:pt idx="16">
                  <c:v>Es un destino seguro</c:v>
                </c:pt>
                <c:pt idx="17">
                  <c:v>Un evento especial (concierto, feria, etc)</c:v>
                </c:pt>
                <c:pt idx="18">
                  <c:v>Estudiar un idioma</c:v>
                </c:pt>
                <c:pt idx="19">
                  <c:v>Otros</c:v>
                </c:pt>
                <c:pt idx="20">
                  <c:v>No recuerdo porqué fue</c:v>
                </c:pt>
              </c:strCache>
            </c:strRef>
          </c:cat>
          <c:val>
            <c:numRef>
              <c:f>Sheet1!$B$2:$B$22</c:f>
              <c:numCache>
                <c:formatCode>0.00%</c:formatCode>
                <c:ptCount val="21"/>
                <c:pt idx="0">
                  <c:v>0.30599999999999999</c:v>
                </c:pt>
                <c:pt idx="1">
                  <c:v>0.30599999999999999</c:v>
                </c:pt>
                <c:pt idx="2">
                  <c:v>0.27400000000000002</c:v>
                </c:pt>
                <c:pt idx="3">
                  <c:v>0.25800000000000001</c:v>
                </c:pt>
                <c:pt idx="4">
                  <c:v>0.24199999999999999</c:v>
                </c:pt>
                <c:pt idx="5">
                  <c:v>0.22600000000000001</c:v>
                </c:pt>
                <c:pt idx="6">
                  <c:v>0.22600000000000001</c:v>
                </c:pt>
                <c:pt idx="7">
                  <c:v>0.19400000000000001</c:v>
                </c:pt>
                <c:pt idx="8">
                  <c:v>0.161</c:v>
                </c:pt>
                <c:pt idx="9">
                  <c:v>0.161</c:v>
                </c:pt>
                <c:pt idx="10">
                  <c:v>0.129</c:v>
                </c:pt>
                <c:pt idx="11">
                  <c:v>0.129</c:v>
                </c:pt>
                <c:pt idx="12">
                  <c:v>0.113</c:v>
                </c:pt>
                <c:pt idx="13">
                  <c:v>9.7000000000000003E-2</c:v>
                </c:pt>
                <c:pt idx="14">
                  <c:v>9.7000000000000003E-2</c:v>
                </c:pt>
                <c:pt idx="15">
                  <c:v>8.1000000000000003E-2</c:v>
                </c:pt>
                <c:pt idx="16">
                  <c:v>8.1000000000000003E-2</c:v>
                </c:pt>
                <c:pt idx="17">
                  <c:v>3.2000000000000001E-2</c:v>
                </c:pt>
                <c:pt idx="18">
                  <c:v>1.6E-2</c:v>
                </c:pt>
                <c:pt idx="19">
                  <c:v>1.6E-2</c:v>
                </c:pt>
                <c:pt idx="20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44-4A57-A31A-CD0956999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8341888"/>
        <c:axId val="256845504"/>
      </c:barChart>
      <c:catAx>
        <c:axId val="258341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56845504"/>
        <c:crosses val="autoZero"/>
        <c:auto val="1"/>
        <c:lblAlgn val="ctr"/>
        <c:lblOffset val="100"/>
        <c:noMultiLvlLbl val="0"/>
      </c:catAx>
      <c:valAx>
        <c:axId val="256845504"/>
        <c:scaling>
          <c:orientation val="minMax"/>
          <c:max val="1"/>
        </c:scaling>
        <c:delete val="1"/>
        <c:axPos val="t"/>
        <c:numFmt formatCode="0.0%" sourceLinked="0"/>
        <c:majorTickMark val="out"/>
        <c:minorTickMark val="none"/>
        <c:tickLblPos val="nextTo"/>
        <c:crossAx val="258341888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3536352827692"/>
          <c:y val="3.6231884057971016E-2"/>
          <c:w val="0.83340063261323105"/>
          <c:h val="0.67856713189821227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Muy mal (1)</c:v>
                </c:pt>
              </c:strCache>
            </c:strRef>
          </c:tx>
          <c:spPr>
            <a:solidFill>
              <a:srgbClr val="9B0C10"/>
            </a:solidFill>
            <a:ln w="19250">
              <a:noFill/>
            </a:ln>
          </c:spPr>
          <c:invertIfNegative val="0"/>
          <c:dLbls>
            <c:dLbl>
              <c:idx val="0"/>
              <c:numFmt formatCode="0%" sourceLinked="0"/>
              <c:spPr>
                <a:noFill/>
                <a:ln w="19250">
                  <a:noFill/>
                </a:ln>
              </c:spPr>
              <c:txPr>
                <a:bodyPr/>
                <a:lstStyle/>
                <a:p>
                  <a:pPr>
                    <a:defRPr sz="796" b="1" i="0" u="none" strike="noStrike" baseline="0">
                      <a:solidFill>
                        <a:srgbClr val="FFFFFF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B5-408F-ACEA-DD999A4A377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B5-408F-ACEA-DD999A4A377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B5-408F-ACEA-DD999A4A377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B5-408F-ACEA-DD999A4A3771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B5-408F-ACEA-DD999A4A3771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B5-408F-ACEA-DD999A4A377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B5-408F-ACEA-DD999A4A3771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B5-408F-ACEA-DD999A4A3771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B5-408F-ACEA-DD999A4A3771}"/>
                </c:ext>
              </c:extLst>
            </c:dLbl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Información recibida en destino</c:v>
                </c:pt>
                <c:pt idx="4">
                  <c:v>Facilidad para llegar al destino desde mi lugar de residencia</c:v>
                </c:pt>
                <c:pt idx="5">
                  <c:v>Facilidad de transporte en destino</c:v>
                </c:pt>
                <c:pt idx="6">
                  <c:v>Acogida / Trato en el destino</c:v>
                </c:pt>
                <c:pt idx="7">
                  <c:v>Oferta de actividades a realizar</c:v>
                </c:pt>
                <c:pt idx="8">
                  <c:v>Presencia de restaurantes y bares típicos</c:v>
                </c:pt>
                <c:pt idx="9">
                  <c:v>Diversión y ambiente nocturno</c:v>
                </c:pt>
                <c:pt idx="10">
                  <c:v>Relación  calidad - precio de la restauración</c:v>
                </c:pt>
                <c:pt idx="11">
                  <c:v>Relación Precio / coste de vida</c:v>
                </c:pt>
                <c:pt idx="12">
                  <c:v>Relación calidad- precio oferta hotelera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4" formatCode="0%">
                  <c:v>0.03</c:v>
                </c:pt>
                <c:pt idx="6" formatCode="0%">
                  <c:v>0.02</c:v>
                </c:pt>
                <c:pt idx="9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B5-408F-ACEA-DD999A4A377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Bastante mal (2)</c:v>
                </c:pt>
              </c:strCache>
            </c:strRef>
          </c:tx>
          <c:spPr>
            <a:solidFill>
              <a:srgbClr val="FFCD00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Información recibida en destino</c:v>
                </c:pt>
                <c:pt idx="4">
                  <c:v>Facilidad para llegar al destino desde mi lugar de residencia</c:v>
                </c:pt>
                <c:pt idx="5">
                  <c:v>Facilidad de transporte en destino</c:v>
                </c:pt>
                <c:pt idx="6">
                  <c:v>Acogida / Trato en el destino</c:v>
                </c:pt>
                <c:pt idx="7">
                  <c:v>Oferta de actividades a realizar</c:v>
                </c:pt>
                <c:pt idx="8">
                  <c:v>Presencia de restaurantes y bares típicos</c:v>
                </c:pt>
                <c:pt idx="9">
                  <c:v>Diversión y ambiente nocturno</c:v>
                </c:pt>
                <c:pt idx="10">
                  <c:v>Relación  calidad - precio de la restauración</c:v>
                </c:pt>
                <c:pt idx="11">
                  <c:v>Relación Precio / coste de vida</c:v>
                </c:pt>
                <c:pt idx="12">
                  <c:v>Relación calidad- precio oferta hotelera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2" formatCode="0%">
                  <c:v>0.03</c:v>
                </c:pt>
                <c:pt idx="3" formatCode="0%">
                  <c:v>0.05</c:v>
                </c:pt>
                <c:pt idx="4" formatCode="0%">
                  <c:v>7.0000000000000007E-2</c:v>
                </c:pt>
                <c:pt idx="5" formatCode="0%">
                  <c:v>0.02</c:v>
                </c:pt>
                <c:pt idx="6" formatCode="0%">
                  <c:v>0.05</c:v>
                </c:pt>
                <c:pt idx="7" formatCode="0%">
                  <c:v>0.02</c:v>
                </c:pt>
                <c:pt idx="8" formatCode="0%">
                  <c:v>0</c:v>
                </c:pt>
                <c:pt idx="9" formatCode="0%">
                  <c:v>0.02</c:v>
                </c:pt>
                <c:pt idx="10" formatCode="0%">
                  <c:v>0.02</c:v>
                </c:pt>
                <c:pt idx="11" formatCode="0%">
                  <c:v>0.03</c:v>
                </c:pt>
                <c:pt idx="12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B5-408F-ACEA-DD999A4A3771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Normal (3)</c:v>
                </c:pt>
              </c:strCache>
            </c:strRef>
          </c:tx>
          <c:spPr>
            <a:solidFill>
              <a:srgbClr val="6ECFF6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Información recibida en destino</c:v>
                </c:pt>
                <c:pt idx="4">
                  <c:v>Facilidad para llegar al destino desde mi lugar de residencia</c:v>
                </c:pt>
                <c:pt idx="5">
                  <c:v>Facilidad de transporte en destino</c:v>
                </c:pt>
                <c:pt idx="6">
                  <c:v>Acogida / Trato en el destino</c:v>
                </c:pt>
                <c:pt idx="7">
                  <c:v>Oferta de actividades a realizar</c:v>
                </c:pt>
                <c:pt idx="8">
                  <c:v>Presencia de restaurantes y bares típicos</c:v>
                </c:pt>
                <c:pt idx="9">
                  <c:v>Diversión y ambiente nocturno</c:v>
                </c:pt>
                <c:pt idx="10">
                  <c:v>Relación  calidad - precio de la restauración</c:v>
                </c:pt>
                <c:pt idx="11">
                  <c:v>Relación Precio / coste de vida</c:v>
                </c:pt>
                <c:pt idx="12">
                  <c:v>Relación calidad- precio oferta hotelera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 formatCode="0%">
                  <c:v>0.129</c:v>
                </c:pt>
                <c:pt idx="2" formatCode="0%">
                  <c:v>0.15</c:v>
                </c:pt>
                <c:pt idx="3" formatCode="0%">
                  <c:v>0.26</c:v>
                </c:pt>
                <c:pt idx="4" formatCode="0%">
                  <c:v>0.21</c:v>
                </c:pt>
                <c:pt idx="5" formatCode="0%">
                  <c:v>0.31</c:v>
                </c:pt>
                <c:pt idx="6" formatCode="0%">
                  <c:v>0.27</c:v>
                </c:pt>
                <c:pt idx="7" formatCode="0%">
                  <c:v>0.32</c:v>
                </c:pt>
                <c:pt idx="8" formatCode="0%">
                  <c:v>0.34</c:v>
                </c:pt>
                <c:pt idx="9" formatCode="0%">
                  <c:v>0.34</c:v>
                </c:pt>
                <c:pt idx="10" formatCode="0%">
                  <c:v>0.39</c:v>
                </c:pt>
                <c:pt idx="11" formatCode="0%">
                  <c:v>0.4</c:v>
                </c:pt>
                <c:pt idx="12" formatCode="0%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8B5-408F-ACEA-DD999A4A3771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Bastante bien (4)</c:v>
                </c:pt>
              </c:strCache>
            </c:strRef>
          </c:tx>
          <c:spPr>
            <a:solidFill>
              <a:srgbClr val="8DC63F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Información recibida en destino</c:v>
                </c:pt>
                <c:pt idx="4">
                  <c:v>Facilidad para llegar al destino desde mi lugar de residencia</c:v>
                </c:pt>
                <c:pt idx="5">
                  <c:v>Facilidad de transporte en destino</c:v>
                </c:pt>
                <c:pt idx="6">
                  <c:v>Acogida / Trato en el destino</c:v>
                </c:pt>
                <c:pt idx="7">
                  <c:v>Oferta de actividades a realizar</c:v>
                </c:pt>
                <c:pt idx="8">
                  <c:v>Presencia de restaurantes y bares típicos</c:v>
                </c:pt>
                <c:pt idx="9">
                  <c:v>Diversión y ambiente nocturno</c:v>
                </c:pt>
                <c:pt idx="10">
                  <c:v>Relación  calidad - precio de la restauración</c:v>
                </c:pt>
                <c:pt idx="11">
                  <c:v>Relación Precio / coste de vida</c:v>
                </c:pt>
                <c:pt idx="12">
                  <c:v>Relación calidad- precio oferta hotelera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 formatCode="0%">
                  <c:v>0.46800000000000003</c:v>
                </c:pt>
                <c:pt idx="2" formatCode="0%">
                  <c:v>0.52</c:v>
                </c:pt>
                <c:pt idx="3" formatCode="0%">
                  <c:v>0.39</c:v>
                </c:pt>
                <c:pt idx="4" formatCode="0%">
                  <c:v>0.39</c:v>
                </c:pt>
                <c:pt idx="5" formatCode="0%">
                  <c:v>0.4</c:v>
                </c:pt>
                <c:pt idx="6" formatCode="0%">
                  <c:v>0.39</c:v>
                </c:pt>
                <c:pt idx="7" formatCode="0%">
                  <c:v>0.42</c:v>
                </c:pt>
                <c:pt idx="8" formatCode="0%">
                  <c:v>0.4</c:v>
                </c:pt>
                <c:pt idx="9" formatCode="0%">
                  <c:v>0.39</c:v>
                </c:pt>
                <c:pt idx="10" formatCode="0%">
                  <c:v>0.39</c:v>
                </c:pt>
                <c:pt idx="11" formatCode="0%">
                  <c:v>0.28999999999999998</c:v>
                </c:pt>
                <c:pt idx="12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B5-408F-ACEA-DD999A4A3771}"/>
            </c:ext>
          </c:extLst>
        </c:ser>
        <c:ser>
          <c:idx val="9"/>
          <c:order val="4"/>
          <c:tx>
            <c:strRef>
              <c:f>Sheet1!$A$6</c:f>
              <c:strCache>
                <c:ptCount val="1"/>
                <c:pt idx="0">
                  <c:v>Muy bien (5)</c:v>
                </c:pt>
              </c:strCache>
            </c:strRef>
          </c:tx>
          <c:spPr>
            <a:solidFill>
              <a:srgbClr val="006600"/>
            </a:solidFill>
            <a:ln w="19250">
              <a:noFill/>
            </a:ln>
          </c:spPr>
          <c:invertIfNegative val="0"/>
          <c:dLbls>
            <c:numFmt formatCode="0%" sourceLinked="0"/>
            <c:spPr>
              <a:noFill/>
              <a:ln w="19250">
                <a:noFill/>
              </a:ln>
            </c:spPr>
            <c:txPr>
              <a:bodyPr/>
              <a:lstStyle/>
              <a:p>
                <a:pPr>
                  <a:defRPr sz="928" b="1" i="0" u="none" strike="noStrike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Valoración
general</c:v>
                </c:pt>
                <c:pt idx="2">
                  <c:v>El interés
turístico</c:v>
                </c:pt>
                <c:pt idx="3">
                  <c:v>Información recibida en destino</c:v>
                </c:pt>
                <c:pt idx="4">
                  <c:v>Facilidad para llegar al destino desde mi lugar de residencia</c:v>
                </c:pt>
                <c:pt idx="5">
                  <c:v>Facilidad de transporte en destino</c:v>
                </c:pt>
                <c:pt idx="6">
                  <c:v>Acogida / Trato en el destino</c:v>
                </c:pt>
                <c:pt idx="7">
                  <c:v>Oferta de actividades a realizar</c:v>
                </c:pt>
                <c:pt idx="8">
                  <c:v>Presencia de restaurantes y bares típicos</c:v>
                </c:pt>
                <c:pt idx="9">
                  <c:v>Diversión y ambiente nocturno</c:v>
                </c:pt>
                <c:pt idx="10">
                  <c:v>Relación  calidad - precio de la restauración</c:v>
                </c:pt>
                <c:pt idx="11">
                  <c:v>Relación Precio / coste de vida</c:v>
                </c:pt>
                <c:pt idx="12">
                  <c:v>Relación calidad- precio oferta hotelera</c:v>
                </c:pt>
              </c:strCache>
            </c:strRef>
          </c:cat>
          <c:val>
            <c:numRef>
              <c:f>Sheet1!$B$6:$N$6</c:f>
              <c:numCache>
                <c:formatCode>General</c:formatCode>
                <c:ptCount val="13"/>
                <c:pt idx="0" formatCode="0%">
                  <c:v>0.40300000000000002</c:v>
                </c:pt>
                <c:pt idx="2" formatCode="0%">
                  <c:v>0.31</c:v>
                </c:pt>
                <c:pt idx="3" formatCode="0%">
                  <c:v>0.31</c:v>
                </c:pt>
                <c:pt idx="4" formatCode="0%">
                  <c:v>0.31</c:v>
                </c:pt>
                <c:pt idx="5" formatCode="0%">
                  <c:v>0.27</c:v>
                </c:pt>
                <c:pt idx="6" formatCode="0%">
                  <c:v>0.27</c:v>
                </c:pt>
                <c:pt idx="7" formatCode="0%">
                  <c:v>0.24</c:v>
                </c:pt>
                <c:pt idx="8" formatCode="0%">
                  <c:v>0.26</c:v>
                </c:pt>
                <c:pt idx="9" formatCode="0%">
                  <c:v>0.23</c:v>
                </c:pt>
                <c:pt idx="10" formatCode="0%">
                  <c:v>0.21</c:v>
                </c:pt>
                <c:pt idx="11" formatCode="0%">
                  <c:v>0.27</c:v>
                </c:pt>
                <c:pt idx="12" formatCode="0%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8B5-408F-ACEA-DD999A4A37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59170816"/>
        <c:axId val="256847808"/>
      </c:barChart>
      <c:catAx>
        <c:axId val="25917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56847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684780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59170816"/>
        <c:crosses val="autoZero"/>
        <c:crossBetween val="between"/>
      </c:valAx>
      <c:spPr>
        <a:noFill/>
        <a:ln w="19250"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</c:legendEntry>
      <c:layout>
        <c:manualLayout>
          <c:xMode val="edge"/>
          <c:yMode val="edge"/>
          <c:x val="1.4245014245014246E-3"/>
          <c:y val="3.4821848985614988E-2"/>
          <c:w val="0.15299144227810887"/>
          <c:h val="0.69565217391304346"/>
        </c:manualLayout>
      </c:layout>
      <c:overlay val="0"/>
      <c:spPr>
        <a:noFill/>
        <a:ln w="1925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66798393897605E-2"/>
          <c:y val="7.4244849628935183E-2"/>
          <c:w val="0.51006913036329082"/>
          <c:h val="0.743517792190951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58E-41D8-9F0E-BABF23765FA5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58E-41D8-9F0E-BABF23765FA5}"/>
              </c:ext>
            </c:extLst>
          </c:dPt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8E-41D8-9F0E-BABF23765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4"/>
        <c:holeSize val="6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063674300060674"/>
          <c:y val="3.4343434343434343E-2"/>
          <c:w val="0.38270147028050011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854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FAC-4D22-9022-1522AEF2DE6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AC-4D22-9022-1522AEF2DE6C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Prefiero viajar a sitios que no conozco, 
descubrir otros destinos</c:v>
                </c:pt>
                <c:pt idx="1">
                  <c:v>Me decepcionó el viaje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AC-4D22-9022-1522AEF2D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9290624"/>
        <c:axId val="256851264"/>
      </c:barChart>
      <c:catAx>
        <c:axId val="259290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56851264"/>
        <c:crosses val="autoZero"/>
        <c:auto val="1"/>
        <c:lblAlgn val="ctr"/>
        <c:lblOffset val="100"/>
        <c:noMultiLvlLbl val="0"/>
      </c:catAx>
      <c:valAx>
        <c:axId val="256851264"/>
        <c:scaling>
          <c:orientation val="minMax"/>
          <c:max val="1"/>
        </c:scaling>
        <c:delete val="1"/>
        <c:axPos val="t"/>
        <c:numFmt formatCode="0.00%" sourceLinked="1"/>
        <c:majorTickMark val="out"/>
        <c:minorTickMark val="none"/>
        <c:tickLblPos val="nextTo"/>
        <c:crossAx val="25929062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25967081217652"/>
          <c:y val="0.28079431346781336"/>
          <c:w val="0.7151804155321706"/>
          <c:h val="0.58679463805886967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Nada interesado (1)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3.3123930571491576E-3"/>
                  <c:y val="-4.09841052940929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1C-4A92-A74D-9F120E4B607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1C-4A92-A74D-9F120E4B607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1C-4A92-A74D-9F120E4B607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1C-4A92-A74D-9F120E4B607A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1C-4A92-A74D-9F120E4B607A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1C-4A92-A74D-9F120E4B607A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1C-4A92-A74D-9F120E4B607A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1C-4A92-A74D-9F120E4B607A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1C-4A92-A74D-9F120E4B607A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Isla Mediterráneo</c:v>
                </c:pt>
                <c:pt idx="3">
                  <c:v>País extranjero</c:v>
                </c:pt>
                <c:pt idx="5">
                  <c:v>Córcega Algún momento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7.3999999999999996E-2</c:v>
                </c:pt>
                <c:pt idx="2" formatCode="0%">
                  <c:v>3.4000000000000002E-2</c:v>
                </c:pt>
                <c:pt idx="3" formatCode="0%">
                  <c:v>9.2999999999999999E-2</c:v>
                </c:pt>
                <c:pt idx="5" formatCode="0%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F1C-4A92-A74D-9F120E4B607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Banstante interesado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Isla Mediterráneo</c:v>
                </c:pt>
                <c:pt idx="3">
                  <c:v>País extranjero</c:v>
                </c:pt>
                <c:pt idx="5">
                  <c:v>Córcega Algún momento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0.16400000000000001</c:v>
                </c:pt>
                <c:pt idx="2" formatCode="0%">
                  <c:v>0.16500000000000001</c:v>
                </c:pt>
                <c:pt idx="3" formatCode="0%">
                  <c:v>0.16400000000000001</c:v>
                </c:pt>
                <c:pt idx="5" formatCode="0%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1C-4A92-A74D-9F120E4B607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Algo interesado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Isla Mediterráneo</c:v>
                </c:pt>
                <c:pt idx="3">
                  <c:v>País extranjero</c:v>
                </c:pt>
                <c:pt idx="5">
                  <c:v>Córcega Algún momento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0.35299999999999998</c:v>
                </c:pt>
                <c:pt idx="2" formatCode="0%">
                  <c:v>0.29099999999999998</c:v>
                </c:pt>
                <c:pt idx="3" formatCode="0%">
                  <c:v>0.38100000000000001</c:v>
                </c:pt>
                <c:pt idx="5" formatCode="0%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F1C-4A92-A74D-9F120E4B607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Bastante interesado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Isla Mediterráneo</c:v>
                </c:pt>
                <c:pt idx="3">
                  <c:v>País extranjero</c:v>
                </c:pt>
                <c:pt idx="5">
                  <c:v>Córcega Algún momento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 formatCode="0%">
                  <c:v>0.22800000000000001</c:v>
                </c:pt>
                <c:pt idx="2" formatCode="0%">
                  <c:v>0.26700000000000002</c:v>
                </c:pt>
                <c:pt idx="3" formatCode="0%">
                  <c:v>0.21</c:v>
                </c:pt>
                <c:pt idx="5" formatCode="0%">
                  <c:v>0.36499999999999999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F1C-4A92-A74D-9F120E4B607A}"/>
            </c:ext>
          </c:extLst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Muy interesado (5)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Isla Mediterráneo</c:v>
                </c:pt>
                <c:pt idx="3">
                  <c:v>País extranjero</c:v>
                </c:pt>
                <c:pt idx="5">
                  <c:v>Córcega Algún momento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 formatCode="0%">
                  <c:v>0.18099999999999999</c:v>
                </c:pt>
                <c:pt idx="2" formatCode="0%">
                  <c:v>0.24299999999999999</c:v>
                </c:pt>
                <c:pt idx="3" formatCode="0%">
                  <c:v>0.153</c:v>
                </c:pt>
                <c:pt idx="5" formatCode="0%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F1C-4A92-A74D-9F120E4B60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60237312"/>
        <c:axId val="256896960"/>
      </c:barChart>
      <c:catAx>
        <c:axId val="2602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/>
            </a:pPr>
            <a:endParaRPr lang="es-ES"/>
          </a:p>
        </c:txPr>
        <c:crossAx val="25689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689696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60237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24016801691915096"/>
          <c:w val="0.20072656805749747"/>
          <c:h val="0.6229931715893152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50" b="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+mj-lt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91913899179598E-2"/>
          <c:y val="0.20189281134415041"/>
          <c:w val="1"/>
          <c:h val="0.4907002130207615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rgbClr val="6ECFF6"/>
            </a:solidFill>
            <a:ln w="14505">
              <a:noFill/>
            </a:ln>
          </c:spPr>
          <c:invertIfNegative val="0"/>
          <c:dLbls>
            <c:numFmt formatCode="0%" sourceLinked="0"/>
            <c:spPr>
              <a:noFill/>
              <a:ln w="14505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Madrid y alrededores</c:v>
                </c:pt>
                <c:pt idx="1">
                  <c:v>Barcelona y alrededores</c:v>
                </c:pt>
                <c:pt idx="3">
                  <c:v>Hombre</c:v>
                </c:pt>
                <c:pt idx="4">
                  <c:v>Mujer</c:v>
                </c:pt>
                <c:pt idx="6">
                  <c:v>18_30</c:v>
                </c:pt>
                <c:pt idx="7">
                  <c:v>31_45</c:v>
                </c:pt>
                <c:pt idx="8">
                  <c:v>46_65</c:v>
                </c:pt>
              </c:strCache>
            </c:strRef>
          </c:cat>
          <c:val>
            <c:numRef>
              <c:f>Sheet1!$B$2:$J$2</c:f>
              <c:numCache>
                <c:formatCode>0.00%</c:formatCode>
                <c:ptCount val="9"/>
                <c:pt idx="0">
                  <c:v>0.89900000000000002</c:v>
                </c:pt>
                <c:pt idx="1">
                  <c:v>0.78700000000000003</c:v>
                </c:pt>
                <c:pt idx="3">
                  <c:v>0.88600000000000001</c:v>
                </c:pt>
                <c:pt idx="4">
                  <c:v>0.81100000000000005</c:v>
                </c:pt>
                <c:pt idx="6">
                  <c:v>0.82899999999999996</c:v>
                </c:pt>
                <c:pt idx="7">
                  <c:v>0.85599999999999998</c:v>
                </c:pt>
                <c:pt idx="8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2-4CFD-9CF4-5DF09B9E6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1414400"/>
        <c:axId val="156027136"/>
      </c:barChart>
      <c:catAx>
        <c:axId val="14141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56027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6027136"/>
        <c:scaling>
          <c:orientation val="minMax"/>
          <c:max val="1"/>
        </c:scaling>
        <c:delete val="1"/>
        <c:axPos val="l"/>
        <c:numFmt formatCode="0.00%" sourceLinked="1"/>
        <c:majorTickMark val="out"/>
        <c:minorTickMark val="none"/>
        <c:tickLblPos val="nextTo"/>
        <c:crossAx val="141414400"/>
        <c:crosses val="autoZero"/>
        <c:crossBetween val="between"/>
      </c:valAx>
      <c:spPr>
        <a:noFill/>
        <a:ln w="145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22943415856802"/>
          <c:y val="2.7807369667026915E-2"/>
          <c:w val="0.47812797049017525"/>
          <c:h val="0.972192749200469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Belleza de paisajes</c:v>
                </c:pt>
                <c:pt idx="1">
                  <c:v>Buenas playas</c:v>
                </c:pt>
                <c:pt idx="2">
                  <c:v>Buen clima</c:v>
                </c:pt>
                <c:pt idx="3">
                  <c:v>Gastronomía local</c:v>
                </c:pt>
                <c:pt idx="4">
                  <c:v>Relajación, tranquilidad</c:v>
                </c:pt>
                <c:pt idx="5">
                  <c:v>Lugares diferentes, con encanto</c:v>
                </c:pt>
                <c:pt idx="6">
                  <c:v>Cultura local, tradiciones</c:v>
                </c:pt>
                <c:pt idx="7">
                  <c:v>Atractivo turístico (patrimonio cultural, 
actividades ciudad)</c:v>
                </c:pt>
                <c:pt idx="8">
                  <c:v>Naturaleza: campo, senderismo...</c:v>
                </c:pt>
                <c:pt idx="9">
                  <c:v>Actividades náuticas</c:v>
                </c:pt>
                <c:pt idx="10">
                  <c:v>Respeto por la protección del medioambiente 
(turismo sostenible)</c:v>
                </c:pt>
                <c:pt idx="11">
                  <c:v>Estancia asequible en precios</c:v>
                </c:pt>
                <c:pt idx="12">
                  <c:v>Ambiente nocturno</c:v>
                </c:pt>
                <c:pt idx="13">
                  <c:v>Artesanía</c:v>
                </c:pt>
                <c:pt idx="14">
                  <c:v>Turismo activo: escalada, rafting, bicicleta…</c:v>
                </c:pt>
                <c:pt idx="15">
                  <c:v>Ir de compras / shopping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0.56499999999999995</c:v>
                </c:pt>
                <c:pt idx="1">
                  <c:v>0.53500000000000003</c:v>
                </c:pt>
                <c:pt idx="2">
                  <c:v>0.50900000000000001</c:v>
                </c:pt>
                <c:pt idx="3">
                  <c:v>0.48799999999999999</c:v>
                </c:pt>
                <c:pt idx="4">
                  <c:v>0.43</c:v>
                </c:pt>
                <c:pt idx="5">
                  <c:v>0.39200000000000002</c:v>
                </c:pt>
                <c:pt idx="6">
                  <c:v>0.38100000000000001</c:v>
                </c:pt>
                <c:pt idx="7">
                  <c:v>0.38</c:v>
                </c:pt>
                <c:pt idx="8">
                  <c:v>0.31900000000000001</c:v>
                </c:pt>
                <c:pt idx="9">
                  <c:v>0.26300000000000001</c:v>
                </c:pt>
                <c:pt idx="10">
                  <c:v>0.17</c:v>
                </c:pt>
                <c:pt idx="11">
                  <c:v>0.14099999999999999</c:v>
                </c:pt>
                <c:pt idx="12">
                  <c:v>0.128</c:v>
                </c:pt>
                <c:pt idx="13">
                  <c:v>0.126</c:v>
                </c:pt>
                <c:pt idx="14">
                  <c:v>0.10800000000000001</c:v>
                </c:pt>
                <c:pt idx="1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7-40A9-B311-183334ED4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0459008"/>
        <c:axId val="256899264"/>
      </c:barChart>
      <c:catAx>
        <c:axId val="260459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b="0"/>
            </a:pPr>
            <a:endParaRPr lang="es-ES"/>
          </a:p>
        </c:txPr>
        <c:crossAx val="256899264"/>
        <c:crosses val="autoZero"/>
        <c:auto val="1"/>
        <c:lblAlgn val="ctr"/>
        <c:lblOffset val="100"/>
        <c:noMultiLvlLbl val="0"/>
      </c:catAx>
      <c:valAx>
        <c:axId val="256899264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260459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22943415856802"/>
          <c:y val="2.7807369667026915E-2"/>
          <c:w val="0.56071055307275774"/>
          <c:h val="0.972192749200469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Belleza de paisajes</c:v>
                </c:pt>
                <c:pt idx="1">
                  <c:v>Buen clima</c:v>
                </c:pt>
                <c:pt idx="2">
                  <c:v>Buenas playas</c:v>
                </c:pt>
                <c:pt idx="3">
                  <c:v>Lugares diferentes, con encanto</c:v>
                </c:pt>
                <c:pt idx="4">
                  <c:v>Relajación, tranquilidad</c:v>
                </c:pt>
                <c:pt idx="5">
                  <c:v>Gastronomía local</c:v>
                </c:pt>
                <c:pt idx="6">
                  <c:v>Atractivo turístico (patrimonio cultural, actividades ciudad)</c:v>
                </c:pt>
                <c:pt idx="7">
                  <c:v>Cultura local, tradiciones</c:v>
                </c:pt>
                <c:pt idx="8">
                  <c:v>Estancia asequible en precios</c:v>
                </c:pt>
                <c:pt idx="9">
                  <c:v>Naturaleza: campo, senderismo...</c:v>
                </c:pt>
                <c:pt idx="10">
                  <c:v>Respeto por la protección del medioambiente (turismo sostenible)</c:v>
                </c:pt>
                <c:pt idx="11">
                  <c:v>Artesanía</c:v>
                </c:pt>
                <c:pt idx="12">
                  <c:v>Ambiente nocturno</c:v>
                </c:pt>
                <c:pt idx="13">
                  <c:v>Actividades náuticas</c:v>
                </c:pt>
                <c:pt idx="14">
                  <c:v>Turismo activo: escalada, rafting, bicicleta…</c:v>
                </c:pt>
                <c:pt idx="15">
                  <c:v>Ir de compras / shopping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0.47600000000000003</c:v>
                </c:pt>
                <c:pt idx="1">
                  <c:v>0.46500000000000002</c:v>
                </c:pt>
                <c:pt idx="2">
                  <c:v>0.42599999999999999</c:v>
                </c:pt>
                <c:pt idx="3">
                  <c:v>0.39799999999999996</c:v>
                </c:pt>
                <c:pt idx="4">
                  <c:v>0.39799999999999996</c:v>
                </c:pt>
                <c:pt idx="5">
                  <c:v>0.35899999999999999</c:v>
                </c:pt>
                <c:pt idx="6">
                  <c:v>0.35600000000000004</c:v>
                </c:pt>
                <c:pt idx="7">
                  <c:v>0.33899999999999997</c:v>
                </c:pt>
                <c:pt idx="8">
                  <c:v>0.28100000000000003</c:v>
                </c:pt>
                <c:pt idx="9">
                  <c:v>0.252</c:v>
                </c:pt>
                <c:pt idx="10">
                  <c:v>0.17300000000000001</c:v>
                </c:pt>
                <c:pt idx="11">
                  <c:v>0.106</c:v>
                </c:pt>
                <c:pt idx="12">
                  <c:v>0.10199999999999999</c:v>
                </c:pt>
                <c:pt idx="13">
                  <c:v>9.6999999999999989E-2</c:v>
                </c:pt>
                <c:pt idx="14">
                  <c:v>8.8000000000000009E-2</c:v>
                </c:pt>
                <c:pt idx="15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D-4BCC-A569-6DB6D35DB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0662784"/>
        <c:axId val="258531904"/>
      </c:barChart>
      <c:catAx>
        <c:axId val="260662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b="0"/>
            </a:pPr>
            <a:endParaRPr lang="es-ES"/>
          </a:p>
        </c:txPr>
        <c:crossAx val="258531904"/>
        <c:crosses val="autoZero"/>
        <c:auto val="1"/>
        <c:lblAlgn val="ctr"/>
        <c:lblOffset val="100"/>
        <c:noMultiLvlLbl val="0"/>
      </c:catAx>
      <c:valAx>
        <c:axId val="258531904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26066278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125482196081424"/>
          <c:y val="0.12998359088172448"/>
          <c:w val="0.33029519135459229"/>
          <c:h val="0.6419006244909041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Córcega</c:v>
                </c:pt>
              </c:strCache>
            </c:strRef>
          </c:tx>
          <c:spPr>
            <a:noFill/>
            <a:ln w="25400">
              <a:solidFill>
                <a:srgbClr val="7030A0"/>
              </a:solidFill>
            </a:ln>
          </c:spPr>
          <c:dLbls>
            <c:dLbl>
              <c:idx val="12"/>
              <c:layout>
                <c:manualLayout>
                  <c:x val="6.17161187316074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F1-4237-98CA-A034163BD043}"/>
                </c:ext>
              </c:extLst>
            </c:dLbl>
            <c:dLbl>
              <c:idx val="15"/>
              <c:layout>
                <c:manualLayout>
                  <c:x val="1.2343223746321482E-2"/>
                  <c:y val="2.6986506746626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F1-4237-98CA-A034163BD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b" anchorCtr="0"/>
              <a:lstStyle/>
              <a:p>
                <a:pPr algn="ctr">
                  <a:defRPr lang="es-AR" sz="800" b="1" i="0" u="none" strike="noStrike" kern="1200" baseline="0">
                    <a:solidFill>
                      <a:srgbClr val="7030A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Buen clima</c:v>
                </c:pt>
                <c:pt idx="1">
                  <c:v>Buenas playas</c:v>
                </c:pt>
                <c:pt idx="2">
                  <c:v>Belleza de paisajes</c:v>
                </c:pt>
                <c:pt idx="3">
                  <c:v>Lugares diferentes, con encanto</c:v>
                </c:pt>
                <c:pt idx="4">
                  <c:v>Atractivo turístico (patrimonio cultural, actividades ciudad)</c:v>
                </c:pt>
                <c:pt idx="5">
                  <c:v>Naturaleza: campo, senderismo...</c:v>
                </c:pt>
                <c:pt idx="6">
                  <c:v>Turismo activo: escalada, rafting, bicicleta…</c:v>
                </c:pt>
                <c:pt idx="7">
                  <c:v>Ambiente nocturno</c:v>
                </c:pt>
                <c:pt idx="8">
                  <c:v>Actividades náuticas</c:v>
                </c:pt>
                <c:pt idx="9">
                  <c:v>Cultura local, tradiciones</c:v>
                </c:pt>
                <c:pt idx="10">
                  <c:v>Artesanía</c:v>
                </c:pt>
                <c:pt idx="11">
                  <c:v>Gastronomía local</c:v>
                </c:pt>
                <c:pt idx="12">
                  <c:v>Estancia asequible en precios</c:v>
                </c:pt>
                <c:pt idx="13">
                  <c:v>Relajación, tranquilidad</c:v>
                </c:pt>
                <c:pt idx="14">
                  <c:v>Ir de compras / shopping</c:v>
                </c:pt>
                <c:pt idx="15">
                  <c:v>Respeto por la protección del medioambiente (turismo sostenible)</c:v>
                </c:pt>
                <c:pt idx="16">
                  <c:v>Facilidad para llegar al destino desde mi lugar de residencia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4.0999999999999996</c:v>
                </c:pt>
                <c:pt idx="1">
                  <c:v>4</c:v>
                </c:pt>
                <c:pt idx="2">
                  <c:v>4.2</c:v>
                </c:pt>
                <c:pt idx="3">
                  <c:v>4.0999999999999996</c:v>
                </c:pt>
                <c:pt idx="4">
                  <c:v>3.9</c:v>
                </c:pt>
                <c:pt idx="5">
                  <c:v>3.9</c:v>
                </c:pt>
                <c:pt idx="6">
                  <c:v>3.3</c:v>
                </c:pt>
                <c:pt idx="7">
                  <c:v>3.2</c:v>
                </c:pt>
                <c:pt idx="8">
                  <c:v>3.7</c:v>
                </c:pt>
                <c:pt idx="9">
                  <c:v>3.8</c:v>
                </c:pt>
                <c:pt idx="10">
                  <c:v>3.4</c:v>
                </c:pt>
                <c:pt idx="11">
                  <c:v>3.9</c:v>
                </c:pt>
                <c:pt idx="12">
                  <c:v>3.2</c:v>
                </c:pt>
                <c:pt idx="13">
                  <c:v>4</c:v>
                </c:pt>
                <c:pt idx="14">
                  <c:v>3.1</c:v>
                </c:pt>
                <c:pt idx="15">
                  <c:v>3.6</c:v>
                </c:pt>
                <c:pt idx="1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F1-4237-98CA-A034163BD043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Baleares</c:v>
                </c:pt>
              </c:strCache>
            </c:strRef>
          </c:tx>
          <c:spPr>
            <a:noFill/>
            <a:ln w="25400">
              <a:solidFill>
                <a:srgbClr val="00B0F0"/>
              </a:solidFill>
              <a:prstDash val="solid"/>
            </a:ln>
          </c:spPr>
          <c:dLbls>
            <c:dLbl>
              <c:idx val="3"/>
              <c:layout>
                <c:manualLayout>
                  <c:x val="-1.6971932651192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F1-4237-98CA-A034163BD043}"/>
                </c:ext>
              </c:extLst>
            </c:dLbl>
            <c:dLbl>
              <c:idx val="4"/>
              <c:layout>
                <c:manualLayout>
                  <c:x val="9.2574178097411114E-3"/>
                  <c:y val="-1.1994002998500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F1-4237-98CA-A034163BD043}"/>
                </c:ext>
              </c:extLst>
            </c:dLbl>
            <c:dLbl>
              <c:idx val="5"/>
              <c:layout>
                <c:manualLayout>
                  <c:x val="-1.697193265119204E-2"/>
                  <c:y val="-2.9985007496251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F1-4237-98CA-A034163BD043}"/>
                </c:ext>
              </c:extLst>
            </c:dLbl>
            <c:dLbl>
              <c:idx val="9"/>
              <c:layout>
                <c:manualLayout>
                  <c:x val="-1.2148842270001458E-7"/>
                  <c:y val="-2.0989505247376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F1-4237-98CA-A034163BD043}"/>
                </c:ext>
              </c:extLst>
            </c:dLbl>
            <c:dLbl>
              <c:idx val="13"/>
              <c:layout>
                <c:manualLayout>
                  <c:x val="1.0800320778031298E-2"/>
                  <c:y val="2.9985007496251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F1-4237-98CA-A034163BD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AR" sz="700" b="1" i="0" u="none" strike="noStrike" kern="1200" baseline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Buen clima</c:v>
                </c:pt>
                <c:pt idx="1">
                  <c:v>Buenas playas</c:v>
                </c:pt>
                <c:pt idx="2">
                  <c:v>Belleza de paisajes</c:v>
                </c:pt>
                <c:pt idx="3">
                  <c:v>Lugares diferentes, con encanto</c:v>
                </c:pt>
                <c:pt idx="4">
                  <c:v>Atractivo turístico (patrimonio cultural, actividades ciudad)</c:v>
                </c:pt>
                <c:pt idx="5">
                  <c:v>Naturaleza: campo, senderismo...</c:v>
                </c:pt>
                <c:pt idx="6">
                  <c:v>Turismo activo: escalada, rafting, bicicleta…</c:v>
                </c:pt>
                <c:pt idx="7">
                  <c:v>Ambiente nocturno</c:v>
                </c:pt>
                <c:pt idx="8">
                  <c:v>Actividades náuticas</c:v>
                </c:pt>
                <c:pt idx="9">
                  <c:v>Cultura local, tradiciones</c:v>
                </c:pt>
                <c:pt idx="10">
                  <c:v>Artesanía</c:v>
                </c:pt>
                <c:pt idx="11">
                  <c:v>Gastronomía local</c:v>
                </c:pt>
                <c:pt idx="12">
                  <c:v>Estancia asequible en precios</c:v>
                </c:pt>
                <c:pt idx="13">
                  <c:v>Relajación, tranquilidad</c:v>
                </c:pt>
                <c:pt idx="14">
                  <c:v>Ir de compras / shopping</c:v>
                </c:pt>
                <c:pt idx="15">
                  <c:v>Respeto por la protección del medioambiente (turismo sostenible)</c:v>
                </c:pt>
                <c:pt idx="16">
                  <c:v>Facilidad para llegar al destino desde mi lugar de residencia</c:v>
                </c:pt>
              </c:strCache>
            </c:strRef>
          </c:cat>
          <c:val>
            <c:numRef>
              <c:f>Sheet1!$C$2:$C$18</c:f>
              <c:numCache>
                <c:formatCode>0.0</c:formatCode>
                <c:ptCount val="17"/>
                <c:pt idx="0">
                  <c:v>4.2</c:v>
                </c:pt>
                <c:pt idx="1">
                  <c:v>4.3</c:v>
                </c:pt>
                <c:pt idx="2">
                  <c:v>4.3</c:v>
                </c:pt>
                <c:pt idx="3">
                  <c:v>4.0999999999999996</c:v>
                </c:pt>
                <c:pt idx="4">
                  <c:v>4</c:v>
                </c:pt>
                <c:pt idx="5">
                  <c:v>3.9</c:v>
                </c:pt>
                <c:pt idx="6">
                  <c:v>3.5</c:v>
                </c:pt>
                <c:pt idx="7">
                  <c:v>4</c:v>
                </c:pt>
                <c:pt idx="8">
                  <c:v>4</c:v>
                </c:pt>
                <c:pt idx="9">
                  <c:v>3.8</c:v>
                </c:pt>
                <c:pt idx="10">
                  <c:v>3.6</c:v>
                </c:pt>
                <c:pt idx="11">
                  <c:v>4</c:v>
                </c:pt>
                <c:pt idx="12">
                  <c:v>3.3</c:v>
                </c:pt>
                <c:pt idx="13">
                  <c:v>3.9</c:v>
                </c:pt>
                <c:pt idx="14">
                  <c:v>3.5</c:v>
                </c:pt>
                <c:pt idx="15">
                  <c:v>3.6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F1-4237-98CA-A034163BD04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Cerdeña</c:v>
                </c:pt>
              </c:strCache>
            </c:strRef>
          </c:tx>
          <c:spPr>
            <a:noFill/>
            <a:ln w="25400">
              <a:solidFill>
                <a:srgbClr val="FFB100"/>
              </a:solidFill>
              <a:prstDash val="solid"/>
            </a:ln>
          </c:spPr>
          <c:dLbls>
            <c:dLbl>
              <c:idx val="0"/>
              <c:layout>
                <c:manualLayout>
                  <c:x val="3.0858059365803142E-3"/>
                  <c:y val="3.2983508245877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F1-4237-98CA-A034163BD043}"/>
                </c:ext>
              </c:extLst>
            </c:dLbl>
            <c:dLbl>
              <c:idx val="1"/>
              <c:layout>
                <c:manualLayout>
                  <c:x val="1.5429029682901853E-3"/>
                  <c:y val="2.0989505247376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F1-4237-98CA-A034163BD043}"/>
                </c:ext>
              </c:extLst>
            </c:dLbl>
            <c:dLbl>
              <c:idx val="2"/>
              <c:layout>
                <c:manualLayout>
                  <c:x val="-6.1716118731607412E-3"/>
                  <c:y val="3.598200899550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F1-4237-98CA-A034163BD043}"/>
                </c:ext>
              </c:extLst>
            </c:dLbl>
            <c:dLbl>
              <c:idx val="3"/>
              <c:layout>
                <c:manualLayout>
                  <c:x val="-1.697193265119204E-2"/>
                  <c:y val="3.2983508245877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8F1-4237-98CA-A034163BD043}"/>
                </c:ext>
              </c:extLst>
            </c:dLbl>
            <c:dLbl>
              <c:idx val="4"/>
              <c:layout>
                <c:manualLayout>
                  <c:x val="-1.2343223746321482E-2"/>
                  <c:y val="2.0989505247376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F1-4237-98CA-A034163BD043}"/>
                </c:ext>
              </c:extLst>
            </c:dLbl>
            <c:dLbl>
              <c:idx val="5"/>
              <c:layout>
                <c:manualLayout>
                  <c:x val="9.2574178097411114E-3"/>
                  <c:y val="-2.9985007496251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8F1-4237-98CA-A034163BD043}"/>
                </c:ext>
              </c:extLst>
            </c:dLbl>
            <c:dLbl>
              <c:idx val="6"/>
              <c:layout>
                <c:manualLayout>
                  <c:x val="3.0858059365803706E-3"/>
                  <c:y val="2.0989505247376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F1-4237-98CA-A034163BD043}"/>
                </c:ext>
              </c:extLst>
            </c:dLbl>
            <c:dLbl>
              <c:idx val="9"/>
              <c:layout>
                <c:manualLayout>
                  <c:x val="-6.1716118731607412E-3"/>
                  <c:y val="2.9985007496251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8F1-4237-98CA-A034163BD043}"/>
                </c:ext>
              </c:extLst>
            </c:dLbl>
            <c:dLbl>
              <c:idx val="11"/>
              <c:layout>
                <c:manualLayout>
                  <c:x val="1.0800320778031298E-2"/>
                  <c:y val="-1.799100449775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F1-4237-98CA-A034163BD043}"/>
                </c:ext>
              </c:extLst>
            </c:dLbl>
            <c:dLbl>
              <c:idx val="12"/>
              <c:layout>
                <c:manualLayout>
                  <c:x val="-6.1716118731607412E-3"/>
                  <c:y val="1.1994002998500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8F1-4237-98CA-A034163BD043}"/>
                </c:ext>
              </c:extLst>
            </c:dLbl>
            <c:dLbl>
              <c:idx val="13"/>
              <c:layout>
                <c:manualLayout>
                  <c:x val="0"/>
                  <c:y val="2.0989505247376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8F1-4237-98CA-A034163BD043}"/>
                </c:ext>
              </c:extLst>
            </c:dLbl>
            <c:dLbl>
              <c:idx val="15"/>
              <c:layout>
                <c:manualLayout>
                  <c:x val="1.0800320778031298E-2"/>
                  <c:y val="5.9970014992503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8F1-4237-98CA-A034163BD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Buen clima</c:v>
                </c:pt>
                <c:pt idx="1">
                  <c:v>Buenas playas</c:v>
                </c:pt>
                <c:pt idx="2">
                  <c:v>Belleza de paisajes</c:v>
                </c:pt>
                <c:pt idx="3">
                  <c:v>Lugares diferentes, con encanto</c:v>
                </c:pt>
                <c:pt idx="4">
                  <c:v>Atractivo turístico (patrimonio cultural, actividades ciudad)</c:v>
                </c:pt>
                <c:pt idx="5">
                  <c:v>Naturaleza: campo, senderismo...</c:v>
                </c:pt>
                <c:pt idx="6">
                  <c:v>Turismo activo: escalada, rafting, bicicleta…</c:v>
                </c:pt>
                <c:pt idx="7">
                  <c:v>Ambiente nocturno</c:v>
                </c:pt>
                <c:pt idx="8">
                  <c:v>Actividades náuticas</c:v>
                </c:pt>
                <c:pt idx="9">
                  <c:v>Cultura local, tradiciones</c:v>
                </c:pt>
                <c:pt idx="10">
                  <c:v>Artesanía</c:v>
                </c:pt>
                <c:pt idx="11">
                  <c:v>Gastronomía local</c:v>
                </c:pt>
                <c:pt idx="12">
                  <c:v>Estancia asequible en precios</c:v>
                </c:pt>
                <c:pt idx="13">
                  <c:v>Relajación, tranquilidad</c:v>
                </c:pt>
                <c:pt idx="14">
                  <c:v>Ir de compras / shopping</c:v>
                </c:pt>
                <c:pt idx="15">
                  <c:v>Respeto por la protección del medioambiente (turismo sostenible)</c:v>
                </c:pt>
                <c:pt idx="16">
                  <c:v>Facilidad para llegar al destino desde mi lugar de residencia</c:v>
                </c:pt>
              </c:strCache>
            </c:strRef>
          </c:cat>
          <c:val>
            <c:numRef>
              <c:f>Sheet1!$D$2:$D$18</c:f>
              <c:numCache>
                <c:formatCode>0.0</c:formatCode>
                <c:ptCount val="17"/>
                <c:pt idx="0">
                  <c:v>4.0999999999999996</c:v>
                </c:pt>
                <c:pt idx="1">
                  <c:v>4</c:v>
                </c:pt>
                <c:pt idx="2">
                  <c:v>4.2</c:v>
                </c:pt>
                <c:pt idx="3">
                  <c:v>4.0999999999999996</c:v>
                </c:pt>
                <c:pt idx="4">
                  <c:v>3.9</c:v>
                </c:pt>
                <c:pt idx="5">
                  <c:v>3.9</c:v>
                </c:pt>
                <c:pt idx="6">
                  <c:v>3.5</c:v>
                </c:pt>
                <c:pt idx="7">
                  <c:v>3.4</c:v>
                </c:pt>
                <c:pt idx="8">
                  <c:v>3.8</c:v>
                </c:pt>
                <c:pt idx="9">
                  <c:v>3.9</c:v>
                </c:pt>
                <c:pt idx="10">
                  <c:v>3.5</c:v>
                </c:pt>
                <c:pt idx="11">
                  <c:v>3.9</c:v>
                </c:pt>
                <c:pt idx="12">
                  <c:v>3.3</c:v>
                </c:pt>
                <c:pt idx="13">
                  <c:v>4</c:v>
                </c:pt>
                <c:pt idx="14">
                  <c:v>3.3</c:v>
                </c:pt>
                <c:pt idx="15">
                  <c:v>3.6</c:v>
                </c:pt>
                <c:pt idx="16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8F1-4237-98CA-A034163BD0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60618240"/>
        <c:axId val="258535360"/>
      </c:radarChart>
      <c:catAx>
        <c:axId val="260618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6"/>
                </a:solidFill>
                <a:latin typeface="+mj-lt"/>
                <a:ea typeface="Verdana"/>
                <a:cs typeface="Verdana"/>
              </a:defRPr>
            </a:pPr>
            <a:endParaRPr lang="es-ES"/>
          </a:p>
        </c:txPr>
        <c:crossAx val="258535360"/>
        <c:crosses val="autoZero"/>
        <c:auto val="0"/>
        <c:lblAlgn val="ctr"/>
        <c:lblOffset val="100"/>
        <c:noMultiLvlLbl val="0"/>
      </c:catAx>
      <c:valAx>
        <c:axId val="258535360"/>
        <c:scaling>
          <c:orientation val="minMax"/>
          <c:max val="5"/>
          <c:min val="2"/>
        </c:scaling>
        <c:delete val="0"/>
        <c:axPos val="l"/>
        <c:majorGridlines>
          <c:spPr>
            <a:ln>
              <a:solidFill>
                <a:srgbClr val="FFFFFF">
                  <a:lumMod val="75000"/>
                </a:srgbClr>
              </a:solidFill>
            </a:ln>
          </c:spPr>
        </c:majorGridlines>
        <c:numFmt formatCode="0" sourceLinked="0"/>
        <c:majorTickMark val="cross"/>
        <c:minorTickMark val="none"/>
        <c:tickLblPos val="nextTo"/>
        <c:spPr>
          <a:ln w="3047">
            <a:solidFill>
              <a:srgbClr val="FFFFFF">
                <a:lumMod val="75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1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60618240"/>
        <c:crosses val="autoZero"/>
        <c:crossBetween val="between"/>
        <c:majorUnit val="1"/>
        <c:minorUnit val="1"/>
      </c:valAx>
      <c:spPr>
        <a:noFill/>
        <a:ln w="24375">
          <a:noFill/>
        </a:ln>
      </c:spPr>
    </c:plotArea>
    <c:legend>
      <c:legendPos val="r"/>
      <c:layout>
        <c:manualLayout>
          <c:xMode val="edge"/>
          <c:yMode val="edge"/>
          <c:x val="0.85784077837727912"/>
          <c:y val="0.45922629236562823"/>
          <c:w val="0.13408819660254331"/>
          <c:h val="0.37165637653614136"/>
        </c:manualLayout>
      </c:layout>
      <c:overlay val="0"/>
      <c:spPr>
        <a:solidFill>
          <a:schemeClr val="bg1"/>
        </a:solidFill>
        <a:ln w="3047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69" b="1" i="0" u="none" strike="noStrike" baseline="0">
              <a:solidFill>
                <a:schemeClr val="tx1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800243261084427E-2"/>
          <c:y val="7.9368052339045855E-2"/>
          <c:w val="0.9479708636836629"/>
          <c:h val="0.672165643816581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Córcega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dLbls>
            <c:numFmt formatCode="0.0" sourceLinked="0"/>
            <c:spPr>
              <a:noFill/>
              <a:ln w="236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70C0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Buen clima</c:v>
                </c:pt>
                <c:pt idx="1">
                  <c:v>Buenas playas</c:v>
                </c:pt>
                <c:pt idx="2">
                  <c:v>Belleza de paisajes</c:v>
                </c:pt>
                <c:pt idx="3">
                  <c:v>Lugares diferentes, con encanto</c:v>
                </c:pt>
                <c:pt idx="4">
                  <c:v>Atractivo turístico (patrimonio cultural, actividades ciudad)</c:v>
                </c:pt>
                <c:pt idx="5">
                  <c:v>Naturaleza: campo, senderismo...</c:v>
                </c:pt>
                <c:pt idx="6">
                  <c:v>Turismo activo: escalada, rafting, bicicleta…</c:v>
                </c:pt>
                <c:pt idx="7">
                  <c:v>Ambiente nocturno</c:v>
                </c:pt>
                <c:pt idx="8">
                  <c:v>Actividades náuticas</c:v>
                </c:pt>
                <c:pt idx="9">
                  <c:v>Cultura local, tradiciones</c:v>
                </c:pt>
                <c:pt idx="10">
                  <c:v>Artesanía</c:v>
                </c:pt>
                <c:pt idx="11">
                  <c:v>Gastronomía local</c:v>
                </c:pt>
                <c:pt idx="12">
                  <c:v>Estancia asequible en precios</c:v>
                </c:pt>
                <c:pt idx="13">
                  <c:v>Relajación, tranquilidad</c:v>
                </c:pt>
                <c:pt idx="14">
                  <c:v>Ir de compras / shopping</c:v>
                </c:pt>
                <c:pt idx="15">
                  <c:v>Respeto por la protección del medioambiente (turismo sostenible)</c:v>
                </c:pt>
                <c:pt idx="16">
                  <c:v>Facilidad para llegar al destino desde mi lugar de residencia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4.0999999999999996</c:v>
                </c:pt>
                <c:pt idx="1">
                  <c:v>4</c:v>
                </c:pt>
                <c:pt idx="2">
                  <c:v>4.2</c:v>
                </c:pt>
                <c:pt idx="3">
                  <c:v>4.0999999999999996</c:v>
                </c:pt>
                <c:pt idx="4">
                  <c:v>3.9</c:v>
                </c:pt>
                <c:pt idx="5">
                  <c:v>3.9</c:v>
                </c:pt>
                <c:pt idx="6">
                  <c:v>3.3</c:v>
                </c:pt>
                <c:pt idx="7">
                  <c:v>3.2</c:v>
                </c:pt>
                <c:pt idx="8">
                  <c:v>3.7</c:v>
                </c:pt>
                <c:pt idx="9">
                  <c:v>3.8</c:v>
                </c:pt>
                <c:pt idx="10">
                  <c:v>3.4</c:v>
                </c:pt>
                <c:pt idx="11">
                  <c:v>3.9</c:v>
                </c:pt>
                <c:pt idx="12">
                  <c:v>3.2</c:v>
                </c:pt>
                <c:pt idx="13">
                  <c:v>4</c:v>
                </c:pt>
                <c:pt idx="14">
                  <c:v>3.1</c:v>
                </c:pt>
                <c:pt idx="15">
                  <c:v>3.6</c:v>
                </c:pt>
                <c:pt idx="16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5C-4DDF-8812-1F729B3CCF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Baleares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  <a:prstDash val="solid"/>
            </a:ln>
          </c:spPr>
          <c:marker>
            <c:symbol val="square"/>
            <c:size val="4"/>
            <c:spPr>
              <a:solidFill>
                <a:schemeClr val="bg1">
                  <a:lumMod val="75000"/>
                </a:schemeClr>
              </a:solidFill>
              <a:ln>
                <a:noFill/>
                <a:prstDash val="solid"/>
              </a:ln>
            </c:spPr>
          </c:marker>
          <c:dLbls>
            <c:dLbl>
              <c:idx val="1"/>
              <c:layout>
                <c:manualLayout>
                  <c:x val="-1.736927907918203E-2"/>
                  <c:y val="-5.1470588235294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C-4DDF-8812-1F729B3CCF9E}"/>
                </c:ext>
              </c:extLst>
            </c:dLbl>
            <c:dLbl>
              <c:idx val="7"/>
              <c:layout>
                <c:manualLayout>
                  <c:x val="-1.1579519386121459E-2"/>
                  <c:y val="-6.985294117647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C-4DDF-8812-1F729B3CCF9E}"/>
                </c:ext>
              </c:extLst>
            </c:dLbl>
            <c:numFmt formatCode="0.0" sourceLinked="0"/>
            <c:spPr>
              <a:noFill/>
              <a:ln w="236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Buen clima</c:v>
                </c:pt>
                <c:pt idx="1">
                  <c:v>Buenas playas</c:v>
                </c:pt>
                <c:pt idx="2">
                  <c:v>Belleza de paisajes</c:v>
                </c:pt>
                <c:pt idx="3">
                  <c:v>Lugares diferentes, con encanto</c:v>
                </c:pt>
                <c:pt idx="4">
                  <c:v>Atractivo turístico (patrimonio cultural, actividades ciudad)</c:v>
                </c:pt>
                <c:pt idx="5">
                  <c:v>Naturaleza: campo, senderismo...</c:v>
                </c:pt>
                <c:pt idx="6">
                  <c:v>Turismo activo: escalada, rafting, bicicleta…</c:v>
                </c:pt>
                <c:pt idx="7">
                  <c:v>Ambiente nocturno</c:v>
                </c:pt>
                <c:pt idx="8">
                  <c:v>Actividades náuticas</c:v>
                </c:pt>
                <c:pt idx="9">
                  <c:v>Cultura local, tradiciones</c:v>
                </c:pt>
                <c:pt idx="10">
                  <c:v>Artesanía</c:v>
                </c:pt>
                <c:pt idx="11">
                  <c:v>Gastronomía local</c:v>
                </c:pt>
                <c:pt idx="12">
                  <c:v>Estancia asequible en precios</c:v>
                </c:pt>
                <c:pt idx="13">
                  <c:v>Relajación, tranquilidad</c:v>
                </c:pt>
                <c:pt idx="14">
                  <c:v>Ir de compras / shopping</c:v>
                </c:pt>
                <c:pt idx="15">
                  <c:v>Respeto por la protección del medioambiente (turismo sostenible)</c:v>
                </c:pt>
                <c:pt idx="16">
                  <c:v>Facilidad para llegar al destino desde mi lugar de residencia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4.2</c:v>
                </c:pt>
                <c:pt idx="1">
                  <c:v>4.3</c:v>
                </c:pt>
                <c:pt idx="2">
                  <c:v>4.3</c:v>
                </c:pt>
                <c:pt idx="3">
                  <c:v>4.0999999999999996</c:v>
                </c:pt>
                <c:pt idx="4">
                  <c:v>4</c:v>
                </c:pt>
                <c:pt idx="5">
                  <c:v>3.9</c:v>
                </c:pt>
                <c:pt idx="6">
                  <c:v>3.5</c:v>
                </c:pt>
                <c:pt idx="7">
                  <c:v>4</c:v>
                </c:pt>
                <c:pt idx="8">
                  <c:v>4</c:v>
                </c:pt>
                <c:pt idx="9">
                  <c:v>3.8</c:v>
                </c:pt>
                <c:pt idx="10">
                  <c:v>3.6</c:v>
                </c:pt>
                <c:pt idx="11">
                  <c:v>4</c:v>
                </c:pt>
                <c:pt idx="12">
                  <c:v>3.3</c:v>
                </c:pt>
                <c:pt idx="13">
                  <c:v>3.9</c:v>
                </c:pt>
                <c:pt idx="14">
                  <c:v>3.5</c:v>
                </c:pt>
                <c:pt idx="15">
                  <c:v>3.6</c:v>
                </c:pt>
                <c:pt idx="1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5C-4DDF-8812-1F729B3CCF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Cerdeña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accent2"/>
              </a:solidFill>
              <a:ln>
                <a:noFill/>
                <a:prstDash val="solid"/>
              </a:ln>
            </c:spPr>
          </c:marker>
          <c:dLbls>
            <c:dLbl>
              <c:idx val="0"/>
              <c:layout>
                <c:manualLayout>
                  <c:x val="-3.9825165305673822E-2"/>
                  <c:y val="-2.99139542195792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C-4DDF-8812-1F729B3CCF9E}"/>
                </c:ext>
              </c:extLst>
            </c:dLbl>
            <c:dLbl>
              <c:idx val="1"/>
              <c:layout>
                <c:manualLayout>
                  <c:x val="5.8797972945866207E-4"/>
                  <c:y val="-4.9297128300138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C-4DDF-8812-1F729B3CCF9E}"/>
                </c:ext>
              </c:extLst>
            </c:dLbl>
            <c:dLbl>
              <c:idx val="2"/>
              <c:layout>
                <c:manualLayout>
                  <c:x val="1.7333919051920887E-2"/>
                  <c:y val="-4.9061856126564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5C-4DDF-8812-1F729B3CCF9E}"/>
                </c:ext>
              </c:extLst>
            </c:dLbl>
            <c:dLbl>
              <c:idx val="3"/>
              <c:layout>
                <c:manualLayout>
                  <c:x val="-3.9247009082181233E-4"/>
                  <c:y val="-8.4292208430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5C-4DDF-8812-1F729B3CCF9E}"/>
                </c:ext>
              </c:extLst>
            </c:dLbl>
            <c:dLbl>
              <c:idx val="4"/>
              <c:layout>
                <c:manualLayout>
                  <c:x val="1.9342118914198212E-2"/>
                  <c:y val="-5.5023740970310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5C-4DDF-8812-1F729B3CCF9E}"/>
                </c:ext>
              </c:extLst>
            </c:dLbl>
            <c:dLbl>
              <c:idx val="5"/>
              <c:layout>
                <c:manualLayout>
                  <c:x val="2.2427384297990398E-2"/>
                  <c:y val="-4.3641816864215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5C-4DDF-8812-1F729B3CCF9E}"/>
                </c:ext>
              </c:extLst>
            </c:dLbl>
            <c:dLbl>
              <c:idx val="6"/>
              <c:layout>
                <c:manualLayout>
                  <c:x val="-1.5109449252528348E-2"/>
                  <c:y val="-4.8402327466419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5C-4DDF-8812-1F729B3CCF9E}"/>
                </c:ext>
              </c:extLst>
            </c:dLbl>
            <c:dLbl>
              <c:idx val="7"/>
              <c:layout>
                <c:manualLayout>
                  <c:x val="-1.9441397602401194E-2"/>
                  <c:y val="-3.8084471977767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5C-4DDF-8812-1F729B3CCF9E}"/>
                </c:ext>
              </c:extLst>
            </c:dLbl>
            <c:numFmt formatCode="0.0" sourceLinked="0"/>
            <c:spPr>
              <a:noFill/>
              <a:ln w="236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2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Buen clima</c:v>
                </c:pt>
                <c:pt idx="1">
                  <c:v>Buenas playas</c:v>
                </c:pt>
                <c:pt idx="2">
                  <c:v>Belleza de paisajes</c:v>
                </c:pt>
                <c:pt idx="3">
                  <c:v>Lugares diferentes, con encanto</c:v>
                </c:pt>
                <c:pt idx="4">
                  <c:v>Atractivo turístico (patrimonio cultural, actividades ciudad)</c:v>
                </c:pt>
                <c:pt idx="5">
                  <c:v>Naturaleza: campo, senderismo...</c:v>
                </c:pt>
                <c:pt idx="6">
                  <c:v>Turismo activo: escalada, rafting, bicicleta…</c:v>
                </c:pt>
                <c:pt idx="7">
                  <c:v>Ambiente nocturno</c:v>
                </c:pt>
                <c:pt idx="8">
                  <c:v>Actividades náuticas</c:v>
                </c:pt>
                <c:pt idx="9">
                  <c:v>Cultura local, tradiciones</c:v>
                </c:pt>
                <c:pt idx="10">
                  <c:v>Artesanía</c:v>
                </c:pt>
                <c:pt idx="11">
                  <c:v>Gastronomía local</c:v>
                </c:pt>
                <c:pt idx="12">
                  <c:v>Estancia asequible en precios</c:v>
                </c:pt>
                <c:pt idx="13">
                  <c:v>Relajación, tranquilidad</c:v>
                </c:pt>
                <c:pt idx="14">
                  <c:v>Ir de compras / shopping</c:v>
                </c:pt>
                <c:pt idx="15">
                  <c:v>Respeto por la protección del medioambiente (turismo sostenible)</c:v>
                </c:pt>
                <c:pt idx="16">
                  <c:v>Facilidad para llegar al destino desde mi lugar de residencia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4.0999999999999996</c:v>
                </c:pt>
                <c:pt idx="1">
                  <c:v>4</c:v>
                </c:pt>
                <c:pt idx="2">
                  <c:v>4.2</c:v>
                </c:pt>
                <c:pt idx="3">
                  <c:v>4.0999999999999996</c:v>
                </c:pt>
                <c:pt idx="4">
                  <c:v>3.9</c:v>
                </c:pt>
                <c:pt idx="5">
                  <c:v>3.9</c:v>
                </c:pt>
                <c:pt idx="6">
                  <c:v>3.5</c:v>
                </c:pt>
                <c:pt idx="7">
                  <c:v>3.4</c:v>
                </c:pt>
                <c:pt idx="8">
                  <c:v>3.8</c:v>
                </c:pt>
                <c:pt idx="9">
                  <c:v>3.9</c:v>
                </c:pt>
                <c:pt idx="10">
                  <c:v>3.5</c:v>
                </c:pt>
                <c:pt idx="11">
                  <c:v>3.9</c:v>
                </c:pt>
                <c:pt idx="12">
                  <c:v>3.3</c:v>
                </c:pt>
                <c:pt idx="13">
                  <c:v>4</c:v>
                </c:pt>
                <c:pt idx="14">
                  <c:v>3.3</c:v>
                </c:pt>
                <c:pt idx="15">
                  <c:v>3.6</c:v>
                </c:pt>
                <c:pt idx="16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35C-4DDF-8812-1F729B3CC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185024"/>
        <c:axId val="258537664"/>
      </c:lineChart>
      <c:catAx>
        <c:axId val="26118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58537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8537664"/>
        <c:scaling>
          <c:orientation val="minMax"/>
          <c:max val="5"/>
          <c:min val="1"/>
        </c:scaling>
        <c:delete val="0"/>
        <c:axPos val="l"/>
        <c:majorGridlines>
          <c:spPr>
            <a:ln w="11800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61185024"/>
        <c:crosses val="autoZero"/>
        <c:crossBetween val="between"/>
        <c:majorUnit val="1"/>
      </c:valAx>
      <c:spPr>
        <a:noFill/>
        <a:ln w="29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2.6343292631778575E-2"/>
          <c:y val="0.48894829782306626"/>
          <c:w val="0.94615534882618313"/>
          <c:h val="8.583632468735522E-2"/>
        </c:manualLayout>
      </c:layout>
      <c:overlay val="0"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800243261084427E-2"/>
          <c:y val="0.22275040528022233"/>
          <c:w val="0.9479708636836629"/>
          <c:h val="0.550384726725335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CÓRCEGA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2060"/>
              </a:solidFill>
              <a:ln>
                <a:solidFill>
                  <a:srgbClr val="35A147"/>
                </a:solidFill>
                <a:prstDash val="solid"/>
              </a:ln>
            </c:spPr>
          </c:marker>
          <c:dLbls>
            <c:dLbl>
              <c:idx val="11"/>
              <c:layout>
                <c:manualLayout>
                  <c:x val="-2.7714827437808058E-2"/>
                  <c:y val="-5.9154411764705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AF-4E5A-B1A1-54CD20FD6331}"/>
                </c:ext>
              </c:extLst>
            </c:dLbl>
            <c:numFmt formatCode="0%" sourceLinked="0"/>
            <c:spPr>
              <a:noFill/>
              <a:ln w="236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2060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Belleza de paisajes</c:v>
                </c:pt>
                <c:pt idx="1">
                  <c:v>Buen clima</c:v>
                </c:pt>
                <c:pt idx="2">
                  <c:v>Lugares diferentes, con encanto</c:v>
                </c:pt>
                <c:pt idx="3">
                  <c:v>Relajación, tranquilidad</c:v>
                </c:pt>
                <c:pt idx="4">
                  <c:v>Buenas playas</c:v>
                </c:pt>
                <c:pt idx="5">
                  <c:v>Atractivo turístico (patrimonio cultural, actividades ciudad)</c:v>
                </c:pt>
                <c:pt idx="6">
                  <c:v>Cultura local, tradiciones</c:v>
                </c:pt>
                <c:pt idx="7">
                  <c:v>Gastronomía local</c:v>
                </c:pt>
                <c:pt idx="8">
                  <c:v>Naturaleza: campo, senderismo...</c:v>
                </c:pt>
                <c:pt idx="9">
                  <c:v>Actividades náuticas</c:v>
                </c:pt>
                <c:pt idx="10">
                  <c:v>Respeto por la protección del medioambiente (turismo sostenible)</c:v>
                </c:pt>
                <c:pt idx="11">
                  <c:v>Facilidad para llegar al destino desde mi lugar de residencia</c:v>
                </c:pt>
                <c:pt idx="12">
                  <c:v>Artesanía</c:v>
                </c:pt>
                <c:pt idx="13">
                  <c:v>Turismo activo: escalada, rafting, bicicleta…</c:v>
                </c:pt>
                <c:pt idx="14">
                  <c:v>Estancia asequible en precios</c:v>
                </c:pt>
                <c:pt idx="15">
                  <c:v>Ambiente nocturno</c:v>
                </c:pt>
                <c:pt idx="16">
                  <c:v>Ir de compras / shopping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 formatCode="0%">
                  <c:v>0.85099999999999998</c:v>
                </c:pt>
                <c:pt idx="1">
                  <c:v>0.80900000000000005</c:v>
                </c:pt>
                <c:pt idx="2">
                  <c:v>0.79200000000000004</c:v>
                </c:pt>
                <c:pt idx="3">
                  <c:v>0.76700000000000002</c:v>
                </c:pt>
                <c:pt idx="4">
                  <c:v>0.752</c:v>
                </c:pt>
                <c:pt idx="5">
                  <c:v>0.69499999999999995</c:v>
                </c:pt>
                <c:pt idx="6">
                  <c:v>0.69299999999999995</c:v>
                </c:pt>
                <c:pt idx="7">
                  <c:v>0.69099999999999995</c:v>
                </c:pt>
                <c:pt idx="8">
                  <c:v>0.68100000000000005</c:v>
                </c:pt>
                <c:pt idx="9">
                  <c:v>0.625</c:v>
                </c:pt>
                <c:pt idx="10">
                  <c:v>0.54300000000000004</c:v>
                </c:pt>
                <c:pt idx="11">
                  <c:v>0.505</c:v>
                </c:pt>
                <c:pt idx="12">
                  <c:v>0.48299999999999998</c:v>
                </c:pt>
                <c:pt idx="13">
                  <c:v>0.436</c:v>
                </c:pt>
                <c:pt idx="14">
                  <c:v>0.4</c:v>
                </c:pt>
                <c:pt idx="15">
                  <c:v>0.378</c:v>
                </c:pt>
                <c:pt idx="16">
                  <c:v>0.35599999999999998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AF-4E5A-B1A1-54CD20FD63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BALEARES</c:v>
                </c:pt>
              </c:strCache>
            </c:strRef>
          </c:tx>
          <c:spPr>
            <a:ln>
              <a:solidFill>
                <a:srgbClr val="FFFFFF">
                  <a:lumMod val="65000"/>
                </a:srgbClr>
              </a:solidFill>
            </a:ln>
          </c:spPr>
          <c:marker>
            <c:symbol val="triangle"/>
            <c:size val="5"/>
            <c:spPr>
              <a:solidFill>
                <a:srgbClr val="FFFFFF">
                  <a:lumMod val="50000"/>
                </a:srgbClr>
              </a:solidFill>
              <a:ln>
                <a:solidFill>
                  <a:srgbClr val="FFFFFF">
                    <a:lumMod val="65000"/>
                  </a:srgbClr>
                </a:solidFill>
              </a:ln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>
                        <a:lumMod val="65000"/>
                      </a:schemeClr>
                    </a:solidFill>
                    <a:latin typeface="+mj-lt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Belleza de paisajes</c:v>
                </c:pt>
                <c:pt idx="1">
                  <c:v>Buen clima</c:v>
                </c:pt>
                <c:pt idx="2">
                  <c:v>Lugares diferentes, con encanto</c:v>
                </c:pt>
                <c:pt idx="3">
                  <c:v>Relajación, tranquilidad</c:v>
                </c:pt>
                <c:pt idx="4">
                  <c:v>Buenas playas</c:v>
                </c:pt>
                <c:pt idx="5">
                  <c:v>Atractivo turístico (patrimonio cultural, actividades ciudad)</c:v>
                </c:pt>
                <c:pt idx="6">
                  <c:v>Cultura local, tradiciones</c:v>
                </c:pt>
                <c:pt idx="7">
                  <c:v>Gastronomía local</c:v>
                </c:pt>
                <c:pt idx="8">
                  <c:v>Naturaleza: campo, senderismo...</c:v>
                </c:pt>
                <c:pt idx="9">
                  <c:v>Actividades náuticas</c:v>
                </c:pt>
                <c:pt idx="10">
                  <c:v>Respeto por la protección del medioambiente (turismo sostenible)</c:v>
                </c:pt>
                <c:pt idx="11">
                  <c:v>Facilidad para llegar al destino desde mi lugar de residencia</c:v>
                </c:pt>
                <c:pt idx="12">
                  <c:v>Artesanía</c:v>
                </c:pt>
                <c:pt idx="13">
                  <c:v>Turismo activo: escalada, rafting, bicicleta…</c:v>
                </c:pt>
                <c:pt idx="14">
                  <c:v>Estancia asequible en precios</c:v>
                </c:pt>
                <c:pt idx="15">
                  <c:v>Ambiente nocturno</c:v>
                </c:pt>
                <c:pt idx="16">
                  <c:v>Ir de compras / shopping</c:v>
                </c:pt>
              </c:strCache>
            </c:strRef>
          </c:cat>
          <c:val>
            <c:numRef>
              <c:f>Sheet1!$C$2:$C$18</c:f>
              <c:numCache>
                <c:formatCode>0.00%</c:formatCode>
                <c:ptCount val="17"/>
                <c:pt idx="0">
                  <c:v>0.85599999999999998</c:v>
                </c:pt>
                <c:pt idx="1">
                  <c:v>0.83599999999999997</c:v>
                </c:pt>
                <c:pt idx="2">
                  <c:v>0.81799999999999995</c:v>
                </c:pt>
                <c:pt idx="3">
                  <c:v>0.69599999999999995</c:v>
                </c:pt>
                <c:pt idx="4">
                  <c:v>0.84499999999999997</c:v>
                </c:pt>
                <c:pt idx="5">
                  <c:v>0.73699999999999999</c:v>
                </c:pt>
                <c:pt idx="6">
                  <c:v>0.67200000000000004</c:v>
                </c:pt>
                <c:pt idx="7">
                  <c:v>0.72799999999999998</c:v>
                </c:pt>
                <c:pt idx="8">
                  <c:v>0.72799999999999998</c:v>
                </c:pt>
                <c:pt idx="9">
                  <c:v>0.74199999999999999</c:v>
                </c:pt>
                <c:pt idx="10">
                  <c:v>0.55500000000000005</c:v>
                </c:pt>
                <c:pt idx="11">
                  <c:v>0.752</c:v>
                </c:pt>
                <c:pt idx="12">
                  <c:v>0.54900000000000004</c:v>
                </c:pt>
                <c:pt idx="13">
                  <c:v>0.52600000000000002</c:v>
                </c:pt>
                <c:pt idx="14">
                  <c:v>0.44500000000000001</c:v>
                </c:pt>
                <c:pt idx="15">
                  <c:v>0.71</c:v>
                </c:pt>
                <c:pt idx="16">
                  <c:v>0.52700000000000002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AF-4E5A-B1A1-54CD20FD63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CERDEÑA</c:v>
                </c:pt>
              </c:strCache>
            </c:strRef>
          </c:tx>
          <c:spPr>
            <a:ln>
              <a:solidFill>
                <a:srgbClr val="FFB100"/>
              </a:solidFill>
            </a:ln>
          </c:spPr>
          <c:marker>
            <c:symbol val="star"/>
            <c:size val="5"/>
            <c:spPr>
              <a:solidFill>
                <a:srgbClr val="FFB100"/>
              </a:solidFill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C000"/>
                    </a:solidFill>
                    <a:latin typeface="+mj-lt"/>
                  </a:defRPr>
                </a:pPr>
                <a:endParaRPr lang="es-E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Belleza de paisajes</c:v>
                </c:pt>
                <c:pt idx="1">
                  <c:v>Buen clima</c:v>
                </c:pt>
                <c:pt idx="2">
                  <c:v>Lugares diferentes, con encanto</c:v>
                </c:pt>
                <c:pt idx="3">
                  <c:v>Relajación, tranquilidad</c:v>
                </c:pt>
                <c:pt idx="4">
                  <c:v>Buenas playas</c:v>
                </c:pt>
                <c:pt idx="5">
                  <c:v>Atractivo turístico (patrimonio cultural, actividades ciudad)</c:v>
                </c:pt>
                <c:pt idx="6">
                  <c:v>Cultura local, tradiciones</c:v>
                </c:pt>
                <c:pt idx="7">
                  <c:v>Gastronomía local</c:v>
                </c:pt>
                <c:pt idx="8">
                  <c:v>Naturaleza: campo, senderismo...</c:v>
                </c:pt>
                <c:pt idx="9">
                  <c:v>Actividades náuticas</c:v>
                </c:pt>
                <c:pt idx="10">
                  <c:v>Respeto por la protección del medioambiente (turismo sostenible)</c:v>
                </c:pt>
                <c:pt idx="11">
                  <c:v>Facilidad para llegar al destino desde mi lugar de residencia</c:v>
                </c:pt>
                <c:pt idx="12">
                  <c:v>Artesanía</c:v>
                </c:pt>
                <c:pt idx="13">
                  <c:v>Turismo activo: escalada, rafting, bicicleta…</c:v>
                </c:pt>
                <c:pt idx="14">
                  <c:v>Estancia asequible en precios</c:v>
                </c:pt>
                <c:pt idx="15">
                  <c:v>Ambiente nocturno</c:v>
                </c:pt>
                <c:pt idx="16">
                  <c:v>Ir de compras / shopping</c:v>
                </c:pt>
              </c:strCache>
            </c:strRef>
          </c:cat>
          <c:val>
            <c:numRef>
              <c:f>Sheet1!$D$2:$D$18</c:f>
              <c:numCache>
                <c:formatCode>0.00%</c:formatCode>
                <c:ptCount val="17"/>
                <c:pt idx="0">
                  <c:v>0.81299999999999994</c:v>
                </c:pt>
                <c:pt idx="1">
                  <c:v>0.82099999999999995</c:v>
                </c:pt>
                <c:pt idx="2">
                  <c:v>0.78700000000000003</c:v>
                </c:pt>
                <c:pt idx="3">
                  <c:v>0.71699999999999997</c:v>
                </c:pt>
                <c:pt idx="4">
                  <c:v>0.76</c:v>
                </c:pt>
                <c:pt idx="5">
                  <c:v>0.70499999999999996</c:v>
                </c:pt>
                <c:pt idx="6">
                  <c:v>0.68799999999999994</c:v>
                </c:pt>
                <c:pt idx="7">
                  <c:v>0.72899999999999998</c:v>
                </c:pt>
                <c:pt idx="8">
                  <c:v>0.68400000000000005</c:v>
                </c:pt>
                <c:pt idx="9">
                  <c:v>0.64600000000000002</c:v>
                </c:pt>
                <c:pt idx="10">
                  <c:v>0.55600000000000005</c:v>
                </c:pt>
                <c:pt idx="11">
                  <c:v>0.55800000000000005</c:v>
                </c:pt>
                <c:pt idx="12">
                  <c:v>0.52400000000000002</c:v>
                </c:pt>
                <c:pt idx="13">
                  <c:v>0.502</c:v>
                </c:pt>
                <c:pt idx="14">
                  <c:v>0.42199999999999999</c:v>
                </c:pt>
                <c:pt idx="15">
                  <c:v>0.48199999999999998</c:v>
                </c:pt>
                <c:pt idx="16">
                  <c:v>0.41299999999999998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AF-4E5A-B1A1-54CD20FD6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517824"/>
        <c:axId val="261358144"/>
      </c:lineChart>
      <c:catAx>
        <c:axId val="26151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61358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1358144"/>
        <c:scaling>
          <c:orientation val="minMax"/>
          <c:max val="1"/>
          <c:min val="0.2"/>
        </c:scaling>
        <c:delete val="0"/>
        <c:axPos val="l"/>
        <c:majorGridlines>
          <c:spPr>
            <a:ln w="11800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61517824"/>
        <c:crosses val="autoZero"/>
        <c:crossBetween val="between"/>
        <c:majorUnit val="0.1"/>
      </c:valAx>
      <c:spPr>
        <a:noFill/>
        <a:ln w="29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12936397438282"/>
          <c:y val="0.13233065076424272"/>
          <c:w val="0.59593278499294289"/>
          <c:h val="6.4965840666975458E-2"/>
        </c:manualLayout>
      </c:layout>
      <c:overlay val="0"/>
      <c:txPr>
        <a:bodyPr/>
        <a:lstStyle/>
        <a:p>
          <a:pPr>
            <a:defRPr sz="1100" b="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800243261084427E-2"/>
          <c:y val="0.22275040528022233"/>
          <c:w val="0.9479708636836629"/>
          <c:h val="0.550384726725335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(658)</c:v>
                </c:pt>
              </c:strCache>
            </c:strRef>
          </c:tx>
          <c:spPr>
            <a:ln w="19050">
              <a:solidFill>
                <a:srgbClr val="0070C0"/>
              </a:solidFill>
              <a:prstDash val="sysDash"/>
            </a:ln>
          </c:spPr>
          <c:marker>
            <c:symbol val="diamond"/>
            <c:size val="3"/>
            <c:spPr>
              <a:solidFill>
                <a:srgbClr val="002060"/>
              </a:solidFill>
              <a:ln>
                <a:solidFill>
                  <a:srgbClr val="35A147"/>
                </a:solidFill>
                <a:prstDash val="solid"/>
              </a:ln>
            </c:spPr>
          </c:marker>
          <c:cat>
            <c:strRef>
              <c:f>Sheet1!$A$2:$A$18</c:f>
              <c:strCache>
                <c:ptCount val="17"/>
                <c:pt idx="0">
                  <c:v>Belleza de paisajes</c:v>
                </c:pt>
                <c:pt idx="1">
                  <c:v>Buen clima</c:v>
                </c:pt>
                <c:pt idx="2">
                  <c:v>Lugares diferentes, con encanto</c:v>
                </c:pt>
                <c:pt idx="3">
                  <c:v>Relajación, tranquilidad</c:v>
                </c:pt>
                <c:pt idx="4">
                  <c:v>Buenas playas</c:v>
                </c:pt>
                <c:pt idx="5">
                  <c:v>Atractivo turístico (patrimonio cultural, actividades ciudad)</c:v>
                </c:pt>
                <c:pt idx="6">
                  <c:v>Cultura local, tradiciones</c:v>
                </c:pt>
                <c:pt idx="7">
                  <c:v>Gastronomía local</c:v>
                </c:pt>
                <c:pt idx="8">
                  <c:v>Naturaleza: campo, senderismo...</c:v>
                </c:pt>
                <c:pt idx="9">
                  <c:v>Actividades náuticas</c:v>
                </c:pt>
                <c:pt idx="10">
                  <c:v>Respeto por la protección del medioambiente (turismo sostenible)</c:v>
                </c:pt>
                <c:pt idx="11">
                  <c:v>Facilidad para llegar al destino desde mi lugar de residencia</c:v>
                </c:pt>
                <c:pt idx="12">
                  <c:v>Artesanía</c:v>
                </c:pt>
                <c:pt idx="13">
                  <c:v>Turismo activo: escalada, rafting, bicicleta…</c:v>
                </c:pt>
                <c:pt idx="14">
                  <c:v>Estancia asequible en precios</c:v>
                </c:pt>
                <c:pt idx="15">
                  <c:v>Ambiente nocturno</c:v>
                </c:pt>
                <c:pt idx="16">
                  <c:v>Ir de compras / shopping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 formatCode="0%">
                  <c:v>0.85099999999999998</c:v>
                </c:pt>
                <c:pt idx="1">
                  <c:v>0.80900000000000005</c:v>
                </c:pt>
                <c:pt idx="2">
                  <c:v>0.79200000000000004</c:v>
                </c:pt>
                <c:pt idx="3">
                  <c:v>0.76700000000000002</c:v>
                </c:pt>
                <c:pt idx="4">
                  <c:v>0.752</c:v>
                </c:pt>
                <c:pt idx="5">
                  <c:v>0.69499999999999995</c:v>
                </c:pt>
                <c:pt idx="6">
                  <c:v>0.69299999999999995</c:v>
                </c:pt>
                <c:pt idx="7">
                  <c:v>0.69099999999999995</c:v>
                </c:pt>
                <c:pt idx="8">
                  <c:v>0.68100000000000005</c:v>
                </c:pt>
                <c:pt idx="9">
                  <c:v>0.625</c:v>
                </c:pt>
                <c:pt idx="10">
                  <c:v>0.54300000000000004</c:v>
                </c:pt>
                <c:pt idx="11">
                  <c:v>0.505</c:v>
                </c:pt>
                <c:pt idx="12">
                  <c:v>0.48299999999999998</c:v>
                </c:pt>
                <c:pt idx="13">
                  <c:v>0.436</c:v>
                </c:pt>
                <c:pt idx="14">
                  <c:v>0.4</c:v>
                </c:pt>
                <c:pt idx="15">
                  <c:v>0.378</c:v>
                </c:pt>
                <c:pt idx="16">
                  <c:v>0.35599999999999998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06-44E9-BD4C-B4D34F748F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Isla Mediterráneo (206)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triangle"/>
            <c:size val="5"/>
            <c:spPr>
              <a:solidFill>
                <a:srgbClr val="002060"/>
              </a:solidFill>
              <a:ln>
                <a:solidFill>
                  <a:srgbClr val="FFFFFF">
                    <a:lumMod val="65000"/>
                  </a:srgbClr>
                </a:solidFill>
              </a:ln>
            </c:spPr>
          </c:marker>
          <c:dLbls>
            <c:dLbl>
              <c:idx val="9"/>
              <c:layout>
                <c:manualLayout>
                  <c:x val="-3.1125656932576198E-4"/>
                  <c:y val="-5.9200729504400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06-44E9-BD4C-B4D34F748F39}"/>
                </c:ext>
              </c:extLst>
            </c:dLbl>
            <c:dLbl>
              <c:idx val="10"/>
              <c:layout>
                <c:manualLayout>
                  <c:x val="-6.1010162623864389E-3"/>
                  <c:y val="-2.6112204724409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06-44E9-BD4C-B4D34F748F39}"/>
                </c:ext>
              </c:extLst>
            </c:dLbl>
            <c:dLbl>
              <c:idx val="11"/>
              <c:layout>
                <c:manualLayout>
                  <c:x val="-1.0443336032182053E-2"/>
                  <c:y val="-2.2435734136174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06-44E9-BD4C-B4D34F748F3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00B050"/>
                    </a:solidFill>
                    <a:latin typeface="+mj-lt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Belleza de paisajes</c:v>
                </c:pt>
                <c:pt idx="1">
                  <c:v>Buen clima</c:v>
                </c:pt>
                <c:pt idx="2">
                  <c:v>Lugares diferentes, con encanto</c:v>
                </c:pt>
                <c:pt idx="3">
                  <c:v>Relajación, tranquilidad</c:v>
                </c:pt>
                <c:pt idx="4">
                  <c:v>Buenas playas</c:v>
                </c:pt>
                <c:pt idx="5">
                  <c:v>Atractivo turístico (patrimonio cultural, actividades ciudad)</c:v>
                </c:pt>
                <c:pt idx="6">
                  <c:v>Cultura local, tradiciones</c:v>
                </c:pt>
                <c:pt idx="7">
                  <c:v>Gastronomía local</c:v>
                </c:pt>
                <c:pt idx="8">
                  <c:v>Naturaleza: campo, senderismo...</c:v>
                </c:pt>
                <c:pt idx="9">
                  <c:v>Actividades náuticas</c:v>
                </c:pt>
                <c:pt idx="10">
                  <c:v>Respeto por la protección del medioambiente (turismo sostenible)</c:v>
                </c:pt>
                <c:pt idx="11">
                  <c:v>Facilidad para llegar al destino desde mi lugar de residencia</c:v>
                </c:pt>
                <c:pt idx="12">
                  <c:v>Artesanía</c:v>
                </c:pt>
                <c:pt idx="13">
                  <c:v>Turismo activo: escalada, rafting, bicicleta…</c:v>
                </c:pt>
                <c:pt idx="14">
                  <c:v>Estancia asequible en precios</c:v>
                </c:pt>
                <c:pt idx="15">
                  <c:v>Ambiente nocturno</c:v>
                </c:pt>
                <c:pt idx="16">
                  <c:v>Ir de compras / shopping</c:v>
                </c:pt>
              </c:strCache>
            </c:strRef>
          </c:cat>
          <c:val>
            <c:numRef>
              <c:f>Sheet1!$C$2:$C$18</c:f>
              <c:numCache>
                <c:formatCode>0.00%</c:formatCode>
                <c:ptCount val="17"/>
                <c:pt idx="0">
                  <c:v>0.85899999999999999</c:v>
                </c:pt>
                <c:pt idx="1">
                  <c:v>0.84</c:v>
                </c:pt>
                <c:pt idx="2">
                  <c:v>0.82499999999999996</c:v>
                </c:pt>
                <c:pt idx="3">
                  <c:v>0.75700000000000001</c:v>
                </c:pt>
                <c:pt idx="4">
                  <c:v>0.77200000000000002</c:v>
                </c:pt>
                <c:pt idx="5">
                  <c:v>0.73799999999999999</c:v>
                </c:pt>
                <c:pt idx="6">
                  <c:v>0.71399999999999997</c:v>
                </c:pt>
                <c:pt idx="7">
                  <c:v>0.73799999999999999</c:v>
                </c:pt>
                <c:pt idx="8">
                  <c:v>0.72299999999999998</c:v>
                </c:pt>
                <c:pt idx="9">
                  <c:v>0.66</c:v>
                </c:pt>
                <c:pt idx="10">
                  <c:v>0.56299999999999994</c:v>
                </c:pt>
                <c:pt idx="11">
                  <c:v>0.57299999999999995</c:v>
                </c:pt>
                <c:pt idx="12">
                  <c:v>0.51</c:v>
                </c:pt>
                <c:pt idx="13">
                  <c:v>0.51</c:v>
                </c:pt>
                <c:pt idx="14">
                  <c:v>0.42699999999999999</c:v>
                </c:pt>
                <c:pt idx="15">
                  <c:v>0.45100000000000001</c:v>
                </c:pt>
                <c:pt idx="16">
                  <c:v>0.41299999999999998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806-44E9-BD4C-B4D34F748F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País extranjero (452)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star"/>
            <c:size val="5"/>
            <c:spPr>
              <a:solidFill>
                <a:srgbClr val="00B0F0"/>
              </a:solidFill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00B0F0"/>
                    </a:solidFill>
                    <a:latin typeface="+mj-lt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Belleza de paisajes</c:v>
                </c:pt>
                <c:pt idx="1">
                  <c:v>Buen clima</c:v>
                </c:pt>
                <c:pt idx="2">
                  <c:v>Lugares diferentes, con encanto</c:v>
                </c:pt>
                <c:pt idx="3">
                  <c:v>Relajación, tranquilidad</c:v>
                </c:pt>
                <c:pt idx="4">
                  <c:v>Buenas playas</c:v>
                </c:pt>
                <c:pt idx="5">
                  <c:v>Atractivo turístico (patrimonio cultural, actividades ciudad)</c:v>
                </c:pt>
                <c:pt idx="6">
                  <c:v>Cultura local, tradiciones</c:v>
                </c:pt>
                <c:pt idx="7">
                  <c:v>Gastronomía local</c:v>
                </c:pt>
                <c:pt idx="8">
                  <c:v>Naturaleza: campo, senderismo...</c:v>
                </c:pt>
                <c:pt idx="9">
                  <c:v>Actividades náuticas</c:v>
                </c:pt>
                <c:pt idx="10">
                  <c:v>Respeto por la protección del medioambiente (turismo sostenible)</c:v>
                </c:pt>
                <c:pt idx="11">
                  <c:v>Facilidad para llegar al destino desde mi lugar de residencia</c:v>
                </c:pt>
                <c:pt idx="12">
                  <c:v>Artesanía</c:v>
                </c:pt>
                <c:pt idx="13">
                  <c:v>Turismo activo: escalada, rafting, bicicleta…</c:v>
                </c:pt>
                <c:pt idx="14">
                  <c:v>Estancia asequible en precios</c:v>
                </c:pt>
                <c:pt idx="15">
                  <c:v>Ambiente nocturno</c:v>
                </c:pt>
                <c:pt idx="16">
                  <c:v>Ir de compras / shopping</c:v>
                </c:pt>
              </c:strCache>
            </c:strRef>
          </c:cat>
          <c:val>
            <c:numRef>
              <c:f>Sheet1!$D$2:$D$18</c:f>
              <c:numCache>
                <c:formatCode>0.00%</c:formatCode>
                <c:ptCount val="17"/>
                <c:pt idx="0" formatCode="0%">
                  <c:v>0.84699999999999998</c:v>
                </c:pt>
                <c:pt idx="1">
                  <c:v>0.79400000000000004</c:v>
                </c:pt>
                <c:pt idx="2">
                  <c:v>0.77700000000000002</c:v>
                </c:pt>
                <c:pt idx="3">
                  <c:v>0.77200000000000002</c:v>
                </c:pt>
                <c:pt idx="4">
                  <c:v>0.74299999999999999</c:v>
                </c:pt>
                <c:pt idx="5">
                  <c:v>0.67500000000000004</c:v>
                </c:pt>
                <c:pt idx="6">
                  <c:v>0.68400000000000005</c:v>
                </c:pt>
                <c:pt idx="7">
                  <c:v>0.67</c:v>
                </c:pt>
                <c:pt idx="8">
                  <c:v>0.66200000000000003</c:v>
                </c:pt>
                <c:pt idx="9">
                  <c:v>0.60799999999999998</c:v>
                </c:pt>
                <c:pt idx="10">
                  <c:v>0.53300000000000003</c:v>
                </c:pt>
                <c:pt idx="11">
                  <c:v>0.47299999999999998</c:v>
                </c:pt>
                <c:pt idx="12">
                  <c:v>0.47099999999999997</c:v>
                </c:pt>
                <c:pt idx="13">
                  <c:v>0.40300000000000002</c:v>
                </c:pt>
                <c:pt idx="14">
                  <c:v>0.38700000000000001</c:v>
                </c:pt>
                <c:pt idx="15">
                  <c:v>0.34499999999999997</c:v>
                </c:pt>
                <c:pt idx="16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806-44E9-BD4C-B4D34F748F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Córcega Algún momento (74)</c:v>
                </c:pt>
              </c:strCache>
            </c:strRef>
          </c:tx>
          <c:marker>
            <c:symbol val="circle"/>
            <c:size val="5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0000"/>
                    </a:solidFill>
                    <a:latin typeface="+mj-lt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Belleza de paisajes</c:v>
                </c:pt>
                <c:pt idx="1">
                  <c:v>Buen clima</c:v>
                </c:pt>
                <c:pt idx="2">
                  <c:v>Lugares diferentes, con encanto</c:v>
                </c:pt>
                <c:pt idx="3">
                  <c:v>Relajación, tranquilidad</c:v>
                </c:pt>
                <c:pt idx="4">
                  <c:v>Buenas playas</c:v>
                </c:pt>
                <c:pt idx="5">
                  <c:v>Atractivo turístico (patrimonio cultural, actividades ciudad)</c:v>
                </c:pt>
                <c:pt idx="6">
                  <c:v>Cultura local, tradiciones</c:v>
                </c:pt>
                <c:pt idx="7">
                  <c:v>Gastronomía local</c:v>
                </c:pt>
                <c:pt idx="8">
                  <c:v>Naturaleza: campo, senderismo...</c:v>
                </c:pt>
                <c:pt idx="9">
                  <c:v>Actividades náuticas</c:v>
                </c:pt>
                <c:pt idx="10">
                  <c:v>Respeto por la protección del medioambiente (turismo sostenible)</c:v>
                </c:pt>
                <c:pt idx="11">
                  <c:v>Facilidad para llegar al destino desde mi lugar de residencia</c:v>
                </c:pt>
                <c:pt idx="12">
                  <c:v>Artesanía</c:v>
                </c:pt>
                <c:pt idx="13">
                  <c:v>Turismo activo: escalada, rafting, bicicleta…</c:v>
                </c:pt>
                <c:pt idx="14">
                  <c:v>Estancia asequible en precios</c:v>
                </c:pt>
                <c:pt idx="15">
                  <c:v>Ambiente nocturno</c:v>
                </c:pt>
                <c:pt idx="16">
                  <c:v>Ir de compras / shopping</c:v>
                </c:pt>
              </c:strCache>
            </c:strRef>
          </c:cat>
          <c:val>
            <c:numRef>
              <c:f>Sheet1!$E$2:$E$18</c:f>
              <c:numCache>
                <c:formatCode>0.0</c:formatCode>
                <c:ptCount val="17"/>
                <c:pt idx="0">
                  <c:v>0.89200000000000002</c:v>
                </c:pt>
                <c:pt idx="1">
                  <c:v>0.83799999999999997</c:v>
                </c:pt>
                <c:pt idx="2">
                  <c:v>0.79700000000000004</c:v>
                </c:pt>
                <c:pt idx="3" formatCode="0.00%">
                  <c:v>0.79700000000000004</c:v>
                </c:pt>
                <c:pt idx="4">
                  <c:v>0.75700000000000001</c:v>
                </c:pt>
                <c:pt idx="5" formatCode="0.00%">
                  <c:v>0.75700000000000001</c:v>
                </c:pt>
                <c:pt idx="6" formatCode="0.00%">
                  <c:v>0.71599999999999997</c:v>
                </c:pt>
                <c:pt idx="7" formatCode="0.00%">
                  <c:v>0.71599999999999997</c:v>
                </c:pt>
                <c:pt idx="8" formatCode="0.00%">
                  <c:v>0.78400000000000003</c:v>
                </c:pt>
                <c:pt idx="9" formatCode="0.00%">
                  <c:v>0.71599999999999997</c:v>
                </c:pt>
                <c:pt idx="10" formatCode="0.00%">
                  <c:v>0.622</c:v>
                </c:pt>
                <c:pt idx="11" formatCode="0.00%">
                  <c:v>0.67600000000000005</c:v>
                </c:pt>
                <c:pt idx="12" formatCode="0.00%">
                  <c:v>0.52700000000000002</c:v>
                </c:pt>
                <c:pt idx="13" formatCode="0.00%">
                  <c:v>0.58099999999999996</c:v>
                </c:pt>
                <c:pt idx="14" formatCode="0.00%">
                  <c:v>0.52700000000000002</c:v>
                </c:pt>
                <c:pt idx="15" formatCode="0.00%">
                  <c:v>0.48599999999999999</c:v>
                </c:pt>
                <c:pt idx="16" formatCode="0.00%">
                  <c:v>0.45900000000000002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806-44E9-BD4C-B4D34F748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580800"/>
        <c:axId val="261360448"/>
      </c:lineChart>
      <c:catAx>
        <c:axId val="26158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6136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1360448"/>
        <c:scaling>
          <c:orientation val="minMax"/>
          <c:max val="1"/>
          <c:min val="0.2"/>
        </c:scaling>
        <c:delete val="0"/>
        <c:axPos val="l"/>
        <c:majorGridlines>
          <c:spPr>
            <a:ln w="11800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61580800"/>
        <c:crosses val="autoZero"/>
        <c:crossBetween val="between"/>
        <c:majorUnit val="0.1"/>
      </c:valAx>
      <c:spPr>
        <a:noFill/>
        <a:ln w="29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9701455828236523"/>
          <c:y val="0.11027182723483096"/>
          <c:w val="0.68706360256171795"/>
          <c:h val="9.0691292264937481E-2"/>
        </c:manualLayout>
      </c:layout>
      <c:overlay val="0"/>
      <c:txPr>
        <a:bodyPr/>
        <a:lstStyle/>
        <a:p>
          <a:pPr>
            <a:defRPr sz="1000" b="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8469790540888267"/>
          <c:y val="2.7807369667026915E-2"/>
          <c:w val="0.39077582213987966"/>
          <c:h val="0.972192749200469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Prefiero otros destinos</c:v>
                </c:pt>
                <c:pt idx="1">
                  <c:v>Por precio, es un destino caro</c:v>
                </c:pt>
                <c:pt idx="2">
                  <c:v>No es fácil llegar/ desplazarse a este destino</c:v>
                </c:pt>
                <c:pt idx="3">
                  <c:v>No creo que tenga el atractivo suficiente</c:v>
                </c:pt>
                <c:pt idx="4">
                  <c:v>No  ofrece muchas actividades a realizar</c:v>
                </c:pt>
                <c:pt idx="5">
                  <c:v>No me parece un destino seguro</c:v>
                </c:pt>
                <c:pt idx="6">
                  <c:v>No me lo habia planteado</c:v>
                </c:pt>
                <c:pt idx="7">
                  <c:v>Falta de tiempo</c:v>
                </c:pt>
                <c:pt idx="8">
                  <c:v>Otros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0.54800000000000004</c:v>
                </c:pt>
                <c:pt idx="1">
                  <c:v>0.26100000000000001</c:v>
                </c:pt>
                <c:pt idx="2">
                  <c:v>0.13300000000000001</c:v>
                </c:pt>
                <c:pt idx="3">
                  <c:v>7.5999999999999998E-2</c:v>
                </c:pt>
                <c:pt idx="4">
                  <c:v>5.1999999999999998E-2</c:v>
                </c:pt>
                <c:pt idx="5">
                  <c:v>2.1000000000000001E-2</c:v>
                </c:pt>
                <c:pt idx="6">
                  <c:v>1.7999999999999999E-2</c:v>
                </c:pt>
                <c:pt idx="7">
                  <c:v>8.0000000000000002E-3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4-4886-9EFC-483E5A5B4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1758976"/>
        <c:axId val="261359872"/>
      </c:barChart>
      <c:catAx>
        <c:axId val="261758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900" b="0"/>
            </a:pPr>
            <a:endParaRPr lang="es-ES"/>
          </a:p>
        </c:txPr>
        <c:crossAx val="261359872"/>
        <c:crosses val="autoZero"/>
        <c:auto val="1"/>
        <c:lblAlgn val="ctr"/>
        <c:lblOffset val="100"/>
        <c:noMultiLvlLbl val="0"/>
      </c:catAx>
      <c:valAx>
        <c:axId val="261359872"/>
        <c:scaling>
          <c:orientation val="minMax"/>
          <c:max val="1"/>
        </c:scaling>
        <c:delete val="1"/>
        <c:axPos val="t"/>
        <c:numFmt formatCode="0.00%" sourceLinked="1"/>
        <c:majorTickMark val="out"/>
        <c:minorTickMark val="none"/>
        <c:tickLblPos val="nextTo"/>
        <c:crossAx val="261758976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977690986733131"/>
          <c:y val="0.224653953727461"/>
          <c:w val="0.38766330487522188"/>
          <c:h val="0.64293499779922203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No me lo he planteado, ni creo que me lo vaya a plantear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3.3123930571491576E-3"/>
                  <c:y val="-4.09841052940929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CC-4D26-9BE9-284DEE6079B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C-4D26-9BE9-284DEE6079B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CC-4D26-9BE9-284DEE6079B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CC-4D26-9BE9-284DEE6079BA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CC-4D26-9BE9-284DEE6079BA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CC-4D26-9BE9-284DEE6079BA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CC-4D26-9BE9-284DEE6079BA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CC-4D26-9BE9-284DEE6079BA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CC-4D26-9BE9-284DEE6079BA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CC-4D26-9BE9-284DEE6079B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 me lo he planteado nunca, pero no lo descarto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EFCC-4D26-9BE9-284DEE6079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CC-4D26-9BE9-284DEE6079B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Me lo he planteado, pero no he llegado a buscar información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FCC-4D26-9BE9-284DEE6079B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Me he planteado ir en algún momento a Córcega, incluso he buscado información sobre el destino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FCC-4D26-9BE9-284DEE6079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61957120"/>
        <c:axId val="261363904"/>
      </c:barChart>
      <c:catAx>
        <c:axId val="2619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/>
            </a:pPr>
            <a:endParaRPr lang="es-ES"/>
          </a:p>
        </c:txPr>
        <c:crossAx val="261363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136390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61957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9028200478038052E-2"/>
          <c:y val="0.20006775996175635"/>
          <c:w val="0.55449053759054179"/>
          <c:h val="0.7036916233404966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+mj-lt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981002833216153"/>
          <c:y val="3.4505578855236377E-2"/>
          <c:w val="0.79904433172029399"/>
          <c:h val="0.714151995621102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días o menos</c:v>
                </c:pt>
              </c:strCache>
            </c:strRef>
          </c:tx>
          <c:spPr>
            <a:solidFill>
              <a:srgbClr val="00AEEF">
                <a:lumMod val="20000"/>
                <a:lumOff val="80000"/>
              </a:srgbClr>
            </a:solidFill>
            <a:ln w="20612">
              <a:noFill/>
            </a:ln>
          </c:spPr>
          <c:invertIfNegative val="0"/>
          <c:dLbls>
            <c:numFmt formatCode="0%" sourceLinked="0"/>
            <c:spPr>
              <a:noFill/>
              <a:ln w="20612">
                <a:noFill/>
              </a:ln>
            </c:spPr>
            <c:txPr>
              <a:bodyPr/>
              <a:lstStyle/>
              <a:p>
                <a:pPr algn="ctr">
                  <a:defRPr lang="es-ES" sz="12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(Sheet1!$B$1;Sheet1!$I$1:$O$1)</c:f>
              <c:strCache>
                <c:ptCount val="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18_30</c:v>
                </c:pt>
                <c:pt idx="6">
                  <c:v>31_45</c:v>
                </c:pt>
                <c:pt idx="7">
                  <c:v>46_65</c:v>
                </c:pt>
              </c:strCache>
            </c:strRef>
          </c:cat>
          <c:val>
            <c:numRef>
              <c:f>(Sheet1!$B$2;Sheet1!$I$2:$O$2)</c:f>
              <c:numCache>
                <c:formatCode>General</c:formatCode>
                <c:ptCount val="8"/>
                <c:pt idx="0" formatCode="0.00%">
                  <c:v>0.25800000000000001</c:v>
                </c:pt>
                <c:pt idx="2" formatCode="0.00%">
                  <c:v>0.253</c:v>
                </c:pt>
                <c:pt idx="3" formatCode="0.00%">
                  <c:v>0.26400000000000001</c:v>
                </c:pt>
                <c:pt idx="5" formatCode="0.00%">
                  <c:v>0.33100000000000002</c:v>
                </c:pt>
                <c:pt idx="6" formatCode="0.00%">
                  <c:v>0.28199999999999997</c:v>
                </c:pt>
                <c:pt idx="7" formatCode="0.00%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8-4FED-AFC2-30110ADDFD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 días</c:v>
                </c:pt>
              </c:strCache>
            </c:strRef>
          </c:tx>
          <c:spPr>
            <a:solidFill>
              <a:srgbClr val="00AEEF">
                <a:lumMod val="60000"/>
                <a:lumOff val="40000"/>
              </a:srgbClr>
            </a:solidFill>
            <a:ln w="20612">
              <a:noFill/>
            </a:ln>
          </c:spPr>
          <c:invertIfNegative val="0"/>
          <c:dLbls>
            <c:numFmt formatCode="0%" sourceLinked="0"/>
            <c:spPr>
              <a:noFill/>
              <a:ln w="20612">
                <a:noFill/>
              </a:ln>
            </c:spPr>
            <c:txPr>
              <a:bodyPr/>
              <a:lstStyle/>
              <a:p>
                <a:pPr algn="ctr">
                  <a:defRPr lang="es-ES" sz="12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(Sheet1!$B$1;Sheet1!$I$1:$O$1)</c:f>
              <c:strCache>
                <c:ptCount val="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18_30</c:v>
                </c:pt>
                <c:pt idx="6">
                  <c:v>31_45</c:v>
                </c:pt>
                <c:pt idx="7">
                  <c:v>46_65</c:v>
                </c:pt>
              </c:strCache>
            </c:strRef>
          </c:cat>
          <c:val>
            <c:numRef>
              <c:f>(Sheet1!$B$3;Sheet1!$I$3:$O$3)</c:f>
              <c:numCache>
                <c:formatCode>General</c:formatCode>
                <c:ptCount val="8"/>
                <c:pt idx="0" formatCode="0.00%">
                  <c:v>0.251</c:v>
                </c:pt>
                <c:pt idx="2" formatCode="0.00%">
                  <c:v>0.22600000000000001</c:v>
                </c:pt>
                <c:pt idx="3" formatCode="0.00%">
                  <c:v>0.27600000000000002</c:v>
                </c:pt>
                <c:pt idx="5" formatCode="0.00%">
                  <c:v>0.29299999999999998</c:v>
                </c:pt>
                <c:pt idx="6" formatCode="0.00%">
                  <c:v>0.26300000000000001</c:v>
                </c:pt>
                <c:pt idx="7" formatCode="0.00%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8-4FED-AFC2-30110ADDFD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6 - 7 días</c:v>
                </c:pt>
              </c:strCache>
            </c:strRef>
          </c:tx>
          <c:spPr>
            <a:solidFill>
              <a:srgbClr val="00AEEF">
                <a:lumMod val="75000"/>
              </a:srgb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(Sheet1!$B$1;Sheet1!$I$1:$O$1)</c:f>
              <c:strCache>
                <c:ptCount val="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18_30</c:v>
                </c:pt>
                <c:pt idx="6">
                  <c:v>31_45</c:v>
                </c:pt>
                <c:pt idx="7">
                  <c:v>46_65</c:v>
                </c:pt>
              </c:strCache>
            </c:strRef>
          </c:cat>
          <c:val>
            <c:numRef>
              <c:f>(Sheet1!$B$4;Sheet1!$I$4:$O$4)</c:f>
              <c:numCache>
                <c:formatCode>General</c:formatCode>
                <c:ptCount val="8"/>
                <c:pt idx="0" formatCode="0.00%">
                  <c:v>0.36199999999999999</c:v>
                </c:pt>
                <c:pt idx="2" formatCode="0.00%">
                  <c:v>0.39</c:v>
                </c:pt>
                <c:pt idx="3" formatCode="0.00%">
                  <c:v>0.33300000000000002</c:v>
                </c:pt>
                <c:pt idx="5" formatCode="0.00%">
                  <c:v>0.30099999999999999</c:v>
                </c:pt>
                <c:pt idx="6" formatCode="0.00%">
                  <c:v>0.35</c:v>
                </c:pt>
                <c:pt idx="7" formatCode="0.00%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08-4FED-AFC2-30110ADDFD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Más de 7 días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1" i="0" u="none" strike="noStrike" kern="1200" baseline="0">
                    <a:solidFill>
                      <a:schemeClr val="bg1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(Sheet1!$B$1;Sheet1!$I$1:$O$1)</c:f>
              <c:strCache>
                <c:ptCount val="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18_30</c:v>
                </c:pt>
                <c:pt idx="6">
                  <c:v>31_45</c:v>
                </c:pt>
                <c:pt idx="7">
                  <c:v>46_65</c:v>
                </c:pt>
              </c:strCache>
            </c:strRef>
          </c:cat>
          <c:val>
            <c:numRef>
              <c:f>(Sheet1!$B$5;Sheet1!$I$5:$O$5)</c:f>
              <c:numCache>
                <c:formatCode>General</c:formatCode>
                <c:ptCount val="8"/>
                <c:pt idx="0" formatCode="0.00%">
                  <c:v>0.129</c:v>
                </c:pt>
                <c:pt idx="2" formatCode="0.00%">
                  <c:v>0.13100000000000001</c:v>
                </c:pt>
                <c:pt idx="3" formatCode="0.00%">
                  <c:v>0.127</c:v>
                </c:pt>
                <c:pt idx="5" formatCode="0.00%">
                  <c:v>7.4999999999999997E-2</c:v>
                </c:pt>
                <c:pt idx="6" formatCode="0.00%">
                  <c:v>0.105</c:v>
                </c:pt>
                <c:pt idx="7" formatCode="0.00%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08-4FED-AFC2-30110ADDF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2116352"/>
        <c:axId val="158401664"/>
      </c:barChart>
      <c:catAx>
        <c:axId val="262116352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ln w="76061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5F5F5F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5840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4016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1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62116352"/>
        <c:crosses val="autoZero"/>
        <c:crossBetween val="between"/>
      </c:valAx>
      <c:spPr>
        <a:noFill/>
        <a:ln w="25354">
          <a:noFill/>
        </a:ln>
      </c:spPr>
    </c:plotArea>
    <c:legend>
      <c:legendPos val="l"/>
      <c:layout>
        <c:manualLayout>
          <c:xMode val="edge"/>
          <c:yMode val="edge"/>
          <c:x val="0"/>
          <c:y val="8.5696888889222361E-2"/>
          <c:w val="0.13198546312977577"/>
          <c:h val="0.58544847126744237"/>
        </c:manualLayout>
      </c:layout>
      <c:overlay val="0"/>
      <c:spPr>
        <a:noFill/>
        <a:ln w="20612">
          <a:noFill/>
        </a:ln>
      </c:spPr>
      <c:txPr>
        <a:bodyPr/>
        <a:lstStyle/>
        <a:p>
          <a:pPr>
            <a:defRPr sz="1098" b="0" i="0" u="none" strike="noStrike" baseline="0">
              <a:solidFill>
                <a:srgbClr val="5F5F5F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167979002626"/>
          <c:y val="4.9200040839323729E-2"/>
          <c:w val="0.72136020394991596"/>
          <c:h val="0.71830320172735207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No me lo planteo nada (1)</c:v>
                </c:pt>
              </c:strCache>
            </c:strRef>
          </c:tx>
          <c:spPr>
            <a:solidFill>
              <a:srgbClr val="C00000"/>
            </a:solidFill>
            <a:ln w="19110">
              <a:noFill/>
            </a:ln>
          </c:spPr>
          <c:invertIfNegative val="0"/>
          <c:dLbls>
            <c:dLbl>
              <c:idx val="0"/>
              <c:layout>
                <c:manualLayout>
                  <c:x val="5.2491634559095803E-3"/>
                  <c:y val="-3.19083441253925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3C-4186-942B-C8DE975D1AC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3C-4186-942B-C8DE975D1AC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3C-4186-942B-C8DE975D1AC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3C-4186-942B-C8DE975D1AC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3C-4186-942B-C8DE975D1AC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3C-4186-942B-C8DE975D1AC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3C-4186-942B-C8DE975D1AC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3C-4186-942B-C8DE975D1AC0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3C-4186-942B-C8DE975D1AC0}"/>
                </c:ext>
              </c:extLst>
            </c:dLbl>
            <c:numFmt formatCode="0%" sourceLinked="0"/>
            <c:spPr>
              <a:noFill/>
              <a:ln w="19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Celebrar un momento especial</c:v>
                </c:pt>
                <c:pt idx="1">
                  <c:v>Para una escapada corta (viaje de fin de semana / puente)</c:v>
                </c:pt>
                <c:pt idx="2">
                  <c:v>Para un viaje de una semana</c:v>
                </c:pt>
                <c:pt idx="3">
                  <c:v>Para un viaje de duración superior a 1 semana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0.11599999999999999</c:v>
                </c:pt>
                <c:pt idx="1">
                  <c:v>0.111</c:v>
                </c:pt>
                <c:pt idx="2">
                  <c:v>4.9000000000000002E-2</c:v>
                </c:pt>
                <c:pt idx="3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3C-4186-942B-C8DE975D1AC0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Me lo planteo poco</c:v>
                </c:pt>
              </c:strCache>
            </c:strRef>
          </c:tx>
          <c:spPr>
            <a:solidFill>
              <a:schemeClr val="accent4"/>
            </a:solidFill>
            <a:ln w="19110">
              <a:noFill/>
            </a:ln>
          </c:spPr>
          <c:invertIfNegative val="0"/>
          <c:dLbls>
            <c:numFmt formatCode="0%" sourceLinked="0"/>
            <c:spPr>
              <a:noFill/>
              <a:ln w="19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Celebrar un momento especial</c:v>
                </c:pt>
                <c:pt idx="1">
                  <c:v>Para una escapada corta (viaje de fin de semana / puente)</c:v>
                </c:pt>
                <c:pt idx="2">
                  <c:v>Para un viaje de una semana</c:v>
                </c:pt>
                <c:pt idx="3">
                  <c:v>Para un viaje de duración superior a 1 semana</c:v>
                </c:pt>
              </c:strCache>
            </c:strRef>
          </c:cat>
          <c:val>
            <c:numRef>
              <c:f>Sheet1!$B$3:$E$3</c:f>
              <c:numCache>
                <c:formatCode>0.0%</c:formatCode>
                <c:ptCount val="4"/>
                <c:pt idx="0">
                  <c:v>0.191</c:v>
                </c:pt>
                <c:pt idx="1">
                  <c:v>0.184</c:v>
                </c:pt>
                <c:pt idx="2">
                  <c:v>0.109</c:v>
                </c:pt>
                <c:pt idx="3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3C-4186-942B-C8DE975D1A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 lo planteo algo</c:v>
                </c:pt>
              </c:strCache>
            </c:strRef>
          </c:tx>
          <c:spPr>
            <a:solidFill>
              <a:srgbClr val="00B0F0"/>
            </a:solidFill>
            <a:ln w="19110">
              <a:noFill/>
            </a:ln>
          </c:spPr>
          <c:invertIfNegative val="0"/>
          <c:dLbls>
            <c:numFmt formatCode="0%" sourceLinked="0"/>
            <c:spPr>
              <a:noFill/>
              <a:ln w="19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Celebrar un momento especial</c:v>
                </c:pt>
                <c:pt idx="1">
                  <c:v>Para una escapada corta (viaje de fin de semana / puente)</c:v>
                </c:pt>
                <c:pt idx="2">
                  <c:v>Para un viaje de una semana</c:v>
                </c:pt>
                <c:pt idx="3">
                  <c:v>Para un viaje de duración superior a 1 semana</c:v>
                </c:pt>
              </c:strCache>
            </c:strRef>
          </c:cat>
          <c:val>
            <c:numRef>
              <c:f>Sheet1!$B$4:$E$4</c:f>
              <c:numCache>
                <c:formatCode>0.0%</c:formatCode>
                <c:ptCount val="4"/>
                <c:pt idx="0">
                  <c:v>0.32500000000000001</c:v>
                </c:pt>
                <c:pt idx="1">
                  <c:v>0.30499999999999999</c:v>
                </c:pt>
                <c:pt idx="2">
                  <c:v>0.22899999999999998</c:v>
                </c:pt>
                <c:pt idx="3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33C-4186-942B-C8DE975D1AC0}"/>
            </c:ext>
          </c:extLst>
        </c:ser>
        <c:ser>
          <c:idx val="8"/>
          <c:order val="3"/>
          <c:tx>
            <c:strRef>
              <c:f>Sheet1!$A$5</c:f>
              <c:strCache>
                <c:ptCount val="1"/>
                <c:pt idx="0">
                  <c:v>Me lo planteo bastante</c:v>
                </c:pt>
              </c:strCache>
            </c:strRef>
          </c:tx>
          <c:spPr>
            <a:solidFill>
              <a:srgbClr val="92D050"/>
            </a:solidFill>
            <a:ln w="19110">
              <a:noFill/>
            </a:ln>
          </c:spPr>
          <c:invertIfNegative val="0"/>
          <c:dLbls>
            <c:numFmt formatCode="0%" sourceLinked="0"/>
            <c:spPr>
              <a:noFill/>
              <a:ln w="19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Celebrar un momento especial</c:v>
                </c:pt>
                <c:pt idx="1">
                  <c:v>Para una escapada corta (viaje de fin de semana / puente)</c:v>
                </c:pt>
                <c:pt idx="2">
                  <c:v>Para un viaje de una semana</c:v>
                </c:pt>
                <c:pt idx="3">
                  <c:v>Para un viaje de duración superior a 1 semana</c:v>
                </c:pt>
              </c:strCache>
            </c:strRef>
          </c:cat>
          <c:val>
            <c:numRef>
              <c:f>Sheet1!$B$5:$E$5</c:f>
              <c:numCache>
                <c:formatCode>0.0%</c:formatCode>
                <c:ptCount val="4"/>
                <c:pt idx="0">
                  <c:v>0.254</c:v>
                </c:pt>
                <c:pt idx="1">
                  <c:v>0.27500000000000002</c:v>
                </c:pt>
                <c:pt idx="2">
                  <c:v>0.377</c:v>
                </c:pt>
                <c:pt idx="3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3C-4186-942B-C8DE975D1AC0}"/>
            </c:ext>
          </c:extLst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Me lo planteo mucho (5)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Celebrar un momento especial</c:v>
                </c:pt>
                <c:pt idx="1">
                  <c:v>Para una escapada corta (viaje de fin de semana / puente)</c:v>
                </c:pt>
                <c:pt idx="2">
                  <c:v>Para un viaje de una semana</c:v>
                </c:pt>
                <c:pt idx="3">
                  <c:v>Para un viaje de duración superior a 1 semana</c:v>
                </c:pt>
              </c:strCache>
            </c:strRef>
          </c:cat>
          <c:val>
            <c:numRef>
              <c:f>Sheet1!$B$6:$E$6</c:f>
              <c:numCache>
                <c:formatCode>0.0%</c:formatCode>
                <c:ptCount val="4"/>
                <c:pt idx="0">
                  <c:v>0.114</c:v>
                </c:pt>
                <c:pt idx="1">
                  <c:v>0.125</c:v>
                </c:pt>
                <c:pt idx="2">
                  <c:v>0.23600000000000002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33C-4186-942B-C8DE975D1A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62307840"/>
        <c:axId val="158403968"/>
      </c:barChart>
      <c:catAx>
        <c:axId val="2623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58403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40396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62307840"/>
        <c:crosses val="autoZero"/>
        <c:crossBetween val="between"/>
      </c:valAx>
      <c:spPr>
        <a:noFill/>
        <a:ln w="19110">
          <a:noFill/>
        </a:ln>
      </c:spPr>
    </c:plotArea>
    <c:legend>
      <c:legendPos val="r"/>
      <c:layout>
        <c:manualLayout>
          <c:xMode val="edge"/>
          <c:yMode val="edge"/>
          <c:x val="5.5968762101458638E-2"/>
          <c:y val="1.3419835390635212E-3"/>
          <c:w val="0.17921819198829655"/>
          <c:h val="0.73986233114389177"/>
        </c:manualLayout>
      </c:layout>
      <c:overlay val="0"/>
      <c:spPr>
        <a:noFill/>
        <a:ln w="19110">
          <a:noFill/>
        </a:ln>
      </c:spPr>
      <c:txPr>
        <a:bodyPr/>
        <a:lstStyle/>
        <a:p>
          <a:pPr>
            <a:defRPr sz="900" b="0" i="0" u="none" strike="noStrike" baseline="0">
              <a:solidFill>
                <a:schemeClr val="tx1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91913899179598E-2"/>
          <c:y val="0.20189281134415041"/>
          <c:w val="1"/>
          <c:h val="0.4907002130207615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4505">
              <a:noFill/>
            </a:ln>
          </c:spPr>
          <c:invertIfNegative val="0"/>
          <c:dLbls>
            <c:numFmt formatCode="0%" sourceLinked="0"/>
            <c:spPr>
              <a:noFill/>
              <a:ln w="14505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Madrid y alrededores</c:v>
                </c:pt>
                <c:pt idx="1">
                  <c:v>Barcelona y alrededores</c:v>
                </c:pt>
                <c:pt idx="3">
                  <c:v>Hombre</c:v>
                </c:pt>
                <c:pt idx="4">
                  <c:v>Mujer</c:v>
                </c:pt>
                <c:pt idx="6">
                  <c:v>18_30</c:v>
                </c:pt>
                <c:pt idx="7">
                  <c:v>31_45</c:v>
                </c:pt>
                <c:pt idx="8">
                  <c:v>46_65</c:v>
                </c:pt>
              </c:strCache>
            </c:strRef>
          </c:cat>
          <c:val>
            <c:numRef>
              <c:f>Sheet1!$B$2:$J$2</c:f>
              <c:numCache>
                <c:formatCode>0.00%</c:formatCode>
                <c:ptCount val="9"/>
                <c:pt idx="0">
                  <c:v>0.61799999999999999</c:v>
                </c:pt>
                <c:pt idx="1">
                  <c:v>0.59299999999999997</c:v>
                </c:pt>
                <c:pt idx="3">
                  <c:v>0.64900000000000002</c:v>
                </c:pt>
                <c:pt idx="4">
                  <c:v>0.56499999999999995</c:v>
                </c:pt>
                <c:pt idx="6">
                  <c:v>0.68799999999999994</c:v>
                </c:pt>
                <c:pt idx="7">
                  <c:v>0.60599999999999998</c:v>
                </c:pt>
                <c:pt idx="8">
                  <c:v>0.56599999999999995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F-492B-A27A-945CD7295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1236352"/>
        <c:axId val="156029440"/>
      </c:barChart>
      <c:catAx>
        <c:axId val="1312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5602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6029440"/>
        <c:scaling>
          <c:orientation val="minMax"/>
          <c:max val="1"/>
        </c:scaling>
        <c:delete val="1"/>
        <c:axPos val="l"/>
        <c:numFmt formatCode="0.00%" sourceLinked="1"/>
        <c:majorTickMark val="out"/>
        <c:minorTickMark val="none"/>
        <c:tickLblPos val="nextTo"/>
        <c:crossAx val="131236352"/>
        <c:crosses val="autoZero"/>
        <c:crossBetween val="between"/>
      </c:valAx>
      <c:spPr>
        <a:noFill/>
        <a:ln w="145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07654530988506"/>
          <c:y val="7.9901623558934737E-2"/>
          <c:w val="0.33749549598983053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Celebrar un momento especial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Verano</c:v>
                </c:pt>
                <c:pt idx="1">
                  <c:v>Puentes de mayo</c:v>
                </c:pt>
                <c:pt idx="2">
                  <c:v>Semana Santa</c:v>
                </c:pt>
                <c:pt idx="3">
                  <c:v>Otro momento en primavera</c:v>
                </c:pt>
                <c:pt idx="4">
                  <c:v>Algún día festivo local</c:v>
                </c:pt>
                <c:pt idx="5">
                  <c:v>Algún puente del otoño / invierno</c:v>
                </c:pt>
                <c:pt idx="6">
                  <c:v>Otoño</c:v>
                </c:pt>
                <c:pt idx="7">
                  <c:v>Otro momento en invierno</c:v>
                </c:pt>
                <c:pt idx="8">
                  <c:v>Navidad (Nochebuena y/o Nochevieja)</c:v>
                </c:pt>
                <c:pt idx="9">
                  <c:v>Semana de Reyes</c:v>
                </c:pt>
                <c:pt idx="10">
                  <c:v>Otros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0.59599999999999997</c:v>
                </c:pt>
                <c:pt idx="1">
                  <c:v>0.27900000000000003</c:v>
                </c:pt>
                <c:pt idx="2">
                  <c:v>0.23499999999999999</c:v>
                </c:pt>
                <c:pt idx="3">
                  <c:v>0.224</c:v>
                </c:pt>
                <c:pt idx="4">
                  <c:v>0.10299999999999999</c:v>
                </c:pt>
                <c:pt idx="5">
                  <c:v>0.10100000000000001</c:v>
                </c:pt>
                <c:pt idx="6">
                  <c:v>7.9000000000000001E-2</c:v>
                </c:pt>
                <c:pt idx="7">
                  <c:v>5.5E-2</c:v>
                </c:pt>
                <c:pt idx="8">
                  <c:v>4.8000000000000001E-2</c:v>
                </c:pt>
                <c:pt idx="9">
                  <c:v>2.9000000000000001E-2</c:v>
                </c:pt>
                <c:pt idx="10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F-4F39-BB7D-50BBFAA186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2709248"/>
        <c:axId val="158405696"/>
      </c:barChart>
      <c:catAx>
        <c:axId val="2627092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s-ES"/>
          </a:p>
        </c:txPr>
        <c:crossAx val="158405696"/>
        <c:crosses val="autoZero"/>
        <c:auto val="1"/>
        <c:lblAlgn val="ctr"/>
        <c:lblOffset val="100"/>
        <c:noMultiLvlLbl val="0"/>
      </c:catAx>
      <c:valAx>
        <c:axId val="1584056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6270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07654530988506"/>
          <c:y val="7.9901623558934737E-2"/>
          <c:w val="0.48089525459453331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Para una escapada corta (viaje de fin de semana / puente)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Sheet1!$C$2:$C$12</c:f>
              <c:numCache>
                <c:formatCode>0%</c:formatCode>
                <c:ptCount val="11"/>
                <c:pt idx="0">
                  <c:v>0.42499999999999999</c:v>
                </c:pt>
                <c:pt idx="1">
                  <c:v>0.34499999999999997</c:v>
                </c:pt>
                <c:pt idx="2">
                  <c:v>0.218</c:v>
                </c:pt>
                <c:pt idx="3">
                  <c:v>0.28699999999999998</c:v>
                </c:pt>
                <c:pt idx="4">
                  <c:v>0.16200000000000001</c:v>
                </c:pt>
                <c:pt idx="5">
                  <c:v>0.123</c:v>
                </c:pt>
                <c:pt idx="6">
                  <c:v>0.11600000000000001</c:v>
                </c:pt>
                <c:pt idx="7">
                  <c:v>0.05</c:v>
                </c:pt>
                <c:pt idx="8">
                  <c:v>3.9E-2</c:v>
                </c:pt>
                <c:pt idx="9">
                  <c:v>0.05</c:v>
                </c:pt>
                <c:pt idx="10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54-4749-A371-BF211E04B5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2576128"/>
        <c:axId val="158407424"/>
      </c:barChart>
      <c:catAx>
        <c:axId val="26257612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es-ES"/>
          </a:p>
        </c:txPr>
        <c:crossAx val="158407424"/>
        <c:crosses val="autoZero"/>
        <c:auto val="1"/>
        <c:lblAlgn val="ctr"/>
        <c:lblOffset val="100"/>
        <c:noMultiLvlLbl val="0"/>
      </c:catAx>
      <c:valAx>
        <c:axId val="1584074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6257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07654530988506"/>
          <c:y val="7.9901623558934737E-2"/>
          <c:w val="0.48089525459453331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Para una escapada corta (viaje de fin de semana / puente)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Sheet1!$C$2:$C$12</c:f>
              <c:numCache>
                <c:formatCode>0%</c:formatCode>
                <c:ptCount val="11"/>
                <c:pt idx="0">
                  <c:v>0.42499999999999999</c:v>
                </c:pt>
                <c:pt idx="1">
                  <c:v>0.34499999999999997</c:v>
                </c:pt>
                <c:pt idx="2">
                  <c:v>0.218</c:v>
                </c:pt>
                <c:pt idx="3">
                  <c:v>0.28699999999999998</c:v>
                </c:pt>
                <c:pt idx="4">
                  <c:v>0.16200000000000001</c:v>
                </c:pt>
                <c:pt idx="5">
                  <c:v>0.123</c:v>
                </c:pt>
                <c:pt idx="6">
                  <c:v>0.11600000000000001</c:v>
                </c:pt>
                <c:pt idx="7">
                  <c:v>0.05</c:v>
                </c:pt>
                <c:pt idx="8">
                  <c:v>3.9E-2</c:v>
                </c:pt>
                <c:pt idx="9">
                  <c:v>0.05</c:v>
                </c:pt>
                <c:pt idx="10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E-4ACC-B158-15420EC52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2576640"/>
        <c:axId val="262455872"/>
      </c:barChart>
      <c:catAx>
        <c:axId val="26257664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es-ES"/>
          </a:p>
        </c:txPr>
        <c:crossAx val="262455872"/>
        <c:crosses val="autoZero"/>
        <c:auto val="1"/>
        <c:lblAlgn val="ctr"/>
        <c:lblOffset val="100"/>
        <c:noMultiLvlLbl val="0"/>
      </c:catAx>
      <c:valAx>
        <c:axId val="2624558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6257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07654530988506"/>
          <c:y val="7.9901623558934737E-2"/>
          <c:w val="0.48089525459453331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Para una escapada corta (viaje de fin de semana / puente)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Sheet1!$C$2:$C$12</c:f>
              <c:numCache>
                <c:formatCode>0%</c:formatCode>
                <c:ptCount val="11"/>
                <c:pt idx="0">
                  <c:v>0.42499999999999999</c:v>
                </c:pt>
                <c:pt idx="1">
                  <c:v>0.34499999999999997</c:v>
                </c:pt>
                <c:pt idx="2">
                  <c:v>0.218</c:v>
                </c:pt>
                <c:pt idx="3">
                  <c:v>0.28699999999999998</c:v>
                </c:pt>
                <c:pt idx="4">
                  <c:v>0.16200000000000001</c:v>
                </c:pt>
                <c:pt idx="5">
                  <c:v>0.123</c:v>
                </c:pt>
                <c:pt idx="6">
                  <c:v>0.11600000000000001</c:v>
                </c:pt>
                <c:pt idx="7">
                  <c:v>0.05</c:v>
                </c:pt>
                <c:pt idx="8">
                  <c:v>3.9E-2</c:v>
                </c:pt>
                <c:pt idx="9">
                  <c:v>0.05</c:v>
                </c:pt>
                <c:pt idx="10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4-4B83-ABD9-C83389BF61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2574080"/>
        <c:axId val="262457600"/>
      </c:barChart>
      <c:catAx>
        <c:axId val="26257408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es-ES"/>
          </a:p>
        </c:txPr>
        <c:crossAx val="262457600"/>
        <c:crosses val="autoZero"/>
        <c:auto val="1"/>
        <c:lblAlgn val="ctr"/>
        <c:lblOffset val="100"/>
        <c:noMultiLvlLbl val="0"/>
      </c:catAx>
      <c:valAx>
        <c:axId val="262457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6257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17229462339022"/>
          <c:y val="4.9200040839323729E-2"/>
          <c:w val="0.68246372418969647"/>
          <c:h val="0.71830320172735207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Avión con líneas "low cost", de bajo coste 
(Ryanair, Vueling, Easyjet, etc.)</c:v>
                </c:pt>
              </c:strCache>
            </c:strRef>
          </c:tx>
          <c:spPr>
            <a:solidFill>
              <a:srgbClr val="002060"/>
            </a:solidFill>
            <a:ln w="19110">
              <a:noFill/>
            </a:ln>
          </c:spPr>
          <c:invertIfNegative val="0"/>
          <c:dLbls>
            <c:dLbl>
              <c:idx val="0"/>
              <c:layout>
                <c:manualLayout>
                  <c:x val="5.2491634559095803E-3"/>
                  <c:y val="-3.19083441253925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9A-4842-8DBA-C531A29CE47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9A-4842-8DBA-C531A29CE47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9A-4842-8DBA-C531A29CE47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9A-4842-8DBA-C531A29CE475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9A-4842-8DBA-C531A29CE475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9A-4842-8DBA-C531A29CE475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9A-4842-8DBA-C531A29CE475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9A-4842-8DBA-C531A29CE475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9A-4842-8DBA-C531A29CE475}"/>
                </c:ext>
              </c:extLst>
            </c:dLbl>
            <c:numFmt formatCode="0%" sourceLinked="0"/>
            <c:spPr>
              <a:noFill/>
              <a:ln w="19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Utilizaría para ir</c:v>
                </c:pt>
                <c:pt idx="1">
                  <c:v>Preferíría</c:v>
                </c:pt>
                <c:pt idx="2">
                  <c:v>Adecuado para CORTA estancia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0.48299999999999998</c:v>
                </c:pt>
                <c:pt idx="1">
                  <c:v>0.41299999999999998</c:v>
                </c:pt>
                <c:pt idx="2">
                  <c:v>0.53200000000000003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79A-4842-8DBA-C531A29CE475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Avión con línea aérea tradicional (Air France, 
Iberia, Air Europa, Air Nostrum, etc.)</c:v>
                </c:pt>
              </c:strCache>
            </c:strRef>
          </c:tx>
          <c:spPr>
            <a:solidFill>
              <a:srgbClr val="00B0F0"/>
            </a:solidFill>
            <a:ln w="19110">
              <a:noFill/>
            </a:ln>
          </c:spPr>
          <c:invertIfNegative val="0"/>
          <c:dLbls>
            <c:numFmt formatCode="0%" sourceLinked="0"/>
            <c:spPr>
              <a:noFill/>
              <a:ln w="19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Utilizaría para ir</c:v>
                </c:pt>
                <c:pt idx="1">
                  <c:v>Preferíría</c:v>
                </c:pt>
                <c:pt idx="2">
                  <c:v>Adecuado para CORTA estancia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0.41599999999999998</c:v>
                </c:pt>
                <c:pt idx="1">
                  <c:v>0.439</c:v>
                </c:pt>
                <c:pt idx="2">
                  <c:v>0.41499999999999998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9A-4842-8DBA-C531A29CE47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Barco / Crucero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9110">
              <a:noFill/>
            </a:ln>
          </c:spPr>
          <c:invertIfNegative val="0"/>
          <c:dLbls>
            <c:numFmt formatCode="0%" sourceLinked="0"/>
            <c:spPr>
              <a:noFill/>
              <a:ln w="19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Utilizaría para ir</c:v>
                </c:pt>
                <c:pt idx="1">
                  <c:v>Preferíría</c:v>
                </c:pt>
                <c:pt idx="2">
                  <c:v>Adecuado para CORTA estancia</c:v>
                </c:pt>
              </c:strCache>
            </c:strRef>
          </c:cat>
          <c:val>
            <c:numRef>
              <c:f>Sheet1!$B$4:$D$4</c:f>
              <c:numCache>
                <c:formatCode>0.00%</c:formatCode>
                <c:ptCount val="3"/>
                <c:pt idx="0">
                  <c:v>0.1</c:v>
                </c:pt>
                <c:pt idx="1">
                  <c:v>0.14699999999999999</c:v>
                </c:pt>
                <c:pt idx="2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9A-4842-8DBA-C531A29CE4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62915584"/>
        <c:axId val="158401088"/>
      </c:barChart>
      <c:catAx>
        <c:axId val="26291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58401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4010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62915584"/>
        <c:crosses val="autoZero"/>
        <c:crossBetween val="between"/>
      </c:valAx>
      <c:spPr>
        <a:noFill/>
        <a:ln w="19110">
          <a:noFill/>
        </a:ln>
      </c:spPr>
    </c:plotArea>
    <c:legend>
      <c:legendPos val="r"/>
      <c:layout>
        <c:manualLayout>
          <c:xMode val="edge"/>
          <c:yMode val="edge"/>
          <c:x val="5.2976742087620307E-2"/>
          <c:y val="9.205402050957559E-2"/>
          <c:w val="0.22409881641337812"/>
          <c:h val="0.6704943028723237"/>
        </c:manualLayout>
      </c:layout>
      <c:overlay val="0"/>
      <c:spPr>
        <a:noFill/>
        <a:ln w="19110">
          <a:noFill/>
        </a:ln>
      </c:spPr>
      <c:txPr>
        <a:bodyPr/>
        <a:lstStyle/>
        <a:p>
          <a:pPr>
            <a:defRPr sz="900" b="0" i="0" u="none" strike="noStrike" baseline="0">
              <a:solidFill>
                <a:schemeClr val="tx1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25967081217652"/>
          <c:y val="0.28079431346781336"/>
          <c:w val="0.40209630338263791"/>
          <c:h val="0.58679463805886967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Nada interesado (1)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3.3123930571491576E-3"/>
                  <c:y val="-4.09841052940929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2B-4938-963A-F931D23E50C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2B-4938-963A-F931D23E50C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2B-4938-963A-F931D23E50C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2B-4938-963A-F931D23E50C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2B-4938-963A-F931D23E50C7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2B-4938-963A-F931D23E50C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2B-4938-963A-F931D23E50C7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2B-4938-963A-F931D23E50C7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2B-4938-963A-F931D23E50C7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2B-4938-963A-F931D23E50C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Bastante interesado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2B-4938-963A-F931D23E50C7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Algo interesado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Sheet1!$B$4:$B$4</c:f>
              <c:numCache>
                <c:formatCode>0%</c:formatCode>
                <c:ptCount val="1"/>
                <c:pt idx="0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A2B-4938-963A-F931D23E50C7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Bastante interesado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Sheet1!$B$5:$B$5</c:f>
              <c:numCache>
                <c:formatCode>0%</c:formatCode>
                <c:ptCount val="1"/>
                <c:pt idx="0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2B-4938-963A-F931D23E50C7}"/>
            </c:ext>
          </c:extLst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Muy interesado (5)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Sheet1!$B$6:$B$6</c:f>
              <c:numCache>
                <c:formatCode>0%</c:formatCode>
                <c:ptCount val="1"/>
                <c:pt idx="0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A2B-4938-963A-F931D23E50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62916096"/>
        <c:axId val="262462208"/>
      </c:barChart>
      <c:catAx>
        <c:axId val="26291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/>
            </a:pPr>
            <a:endParaRPr lang="es-ES"/>
          </a:p>
        </c:txPr>
        <c:crossAx val="262462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246220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62916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24016801691915096"/>
          <c:w val="0.20072656805749747"/>
          <c:h val="0.6229931715893152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50" b="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+mj-lt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19350697436509"/>
          <c:y val="4.4453910599968595E-2"/>
          <c:w val="0.34559025720191267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Celebrar un momento especial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B388-42EF-B56C-33163F2F62C8}"/>
              </c:ext>
            </c:extLst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B388-42EF-B56C-33163F2F62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Porto Vecchio</c:v>
                </c:pt>
                <c:pt idx="1">
                  <c:v>Ajaccio</c:v>
                </c:pt>
                <c:pt idx="2">
                  <c:v>Bonifacio</c:v>
                </c:pt>
                <c:pt idx="3">
                  <c:v>Bastia</c:v>
                </c:pt>
                <c:pt idx="4">
                  <c:v>Calvi</c:v>
                </c:pt>
                <c:pt idx="5">
                  <c:v>Sartène</c:v>
                </c:pt>
                <c:pt idx="6">
                  <c:v>Corte</c:v>
                </c:pt>
                <c:pt idx="7">
                  <c:v>Propiano</c:v>
                </c:pt>
                <c:pt idx="8">
                  <c:v>Otra ciudad</c:v>
                </c:pt>
                <c:pt idx="9">
                  <c:v>No tengo ninguna preferencia</c:v>
                </c:pt>
                <c:pt idx="10">
                  <c:v>No lo sé, tendría que informarme más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0.248</c:v>
                </c:pt>
                <c:pt idx="1">
                  <c:v>0.09</c:v>
                </c:pt>
                <c:pt idx="2">
                  <c:v>4.7E-2</c:v>
                </c:pt>
                <c:pt idx="3">
                  <c:v>4.5999999999999999E-2</c:v>
                </c:pt>
                <c:pt idx="4">
                  <c:v>4.1000000000000002E-2</c:v>
                </c:pt>
                <c:pt idx="5">
                  <c:v>2.5999999999999999E-2</c:v>
                </c:pt>
                <c:pt idx="6">
                  <c:v>1.7999999999999999E-2</c:v>
                </c:pt>
                <c:pt idx="7">
                  <c:v>1.4E-2</c:v>
                </c:pt>
                <c:pt idx="8">
                  <c:v>0</c:v>
                </c:pt>
                <c:pt idx="9">
                  <c:v>6.0999999999999999E-2</c:v>
                </c:pt>
                <c:pt idx="1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88-42EF-B56C-33163F2F62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3198208"/>
        <c:axId val="256672896"/>
      </c:barChart>
      <c:catAx>
        <c:axId val="2631982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s-ES"/>
          </a:p>
        </c:txPr>
        <c:crossAx val="256672896"/>
        <c:crosses val="autoZero"/>
        <c:auto val="1"/>
        <c:lblAlgn val="ctr"/>
        <c:lblOffset val="100"/>
        <c:noMultiLvlLbl val="0"/>
      </c:catAx>
      <c:valAx>
        <c:axId val="2566728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6319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19350697436509"/>
          <c:y val="4.4453910599968595E-2"/>
          <c:w val="0.34559025720191267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Para una escapada corta (viaje de fin de semana / puente)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8D45-4648-892C-B9DA16E0F245}"/>
              </c:ext>
            </c:extLst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8D45-4648-892C-B9DA16E0F2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Sheet1!$C$2:$C$12</c:f>
              <c:numCache>
                <c:formatCode>0%</c:formatCode>
                <c:ptCount val="11"/>
                <c:pt idx="0">
                  <c:v>0.185</c:v>
                </c:pt>
                <c:pt idx="1">
                  <c:v>6.7000000000000004E-2</c:v>
                </c:pt>
                <c:pt idx="2">
                  <c:v>4.9000000000000002E-2</c:v>
                </c:pt>
                <c:pt idx="3">
                  <c:v>6.5000000000000002E-2</c:v>
                </c:pt>
                <c:pt idx="4">
                  <c:v>5.1999999999999998E-2</c:v>
                </c:pt>
                <c:pt idx="5">
                  <c:v>2.7E-2</c:v>
                </c:pt>
                <c:pt idx="6">
                  <c:v>2.3E-2</c:v>
                </c:pt>
                <c:pt idx="7">
                  <c:v>3.3000000000000002E-2</c:v>
                </c:pt>
                <c:pt idx="8">
                  <c:v>2E-3</c:v>
                </c:pt>
                <c:pt idx="9">
                  <c:v>6.4000000000000001E-2</c:v>
                </c:pt>
                <c:pt idx="10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45-4648-892C-B9DA16E0F2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3311872"/>
        <c:axId val="256674624"/>
      </c:barChart>
      <c:catAx>
        <c:axId val="263311872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es-ES"/>
          </a:p>
        </c:txPr>
        <c:crossAx val="256674624"/>
        <c:crosses val="autoZero"/>
        <c:auto val="1"/>
        <c:lblAlgn val="ctr"/>
        <c:lblOffset val="100"/>
        <c:noMultiLvlLbl val="0"/>
      </c:catAx>
      <c:valAx>
        <c:axId val="256674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6331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19350697436509"/>
          <c:y val="4.4453910599968595E-2"/>
          <c:w val="0.34559025720191267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Para un viaje de una semana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C44-45B0-B5FB-66D6009F4D09}"/>
              </c:ext>
            </c:extLst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FC44-45B0-B5FB-66D6009F4D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Sheet1!$D$2:$D$12</c:f>
              <c:numCache>
                <c:formatCode>0%</c:formatCode>
                <c:ptCount val="11"/>
                <c:pt idx="0">
                  <c:v>0.152</c:v>
                </c:pt>
                <c:pt idx="1">
                  <c:v>9.2999999999999999E-2</c:v>
                </c:pt>
                <c:pt idx="2">
                  <c:v>3.5000000000000003E-2</c:v>
                </c:pt>
                <c:pt idx="3">
                  <c:v>7.3999999999999996E-2</c:v>
                </c:pt>
                <c:pt idx="4">
                  <c:v>0.03</c:v>
                </c:pt>
                <c:pt idx="5">
                  <c:v>2.9000000000000001E-2</c:v>
                </c:pt>
                <c:pt idx="6">
                  <c:v>2.7E-2</c:v>
                </c:pt>
                <c:pt idx="7">
                  <c:v>2.7E-2</c:v>
                </c:pt>
                <c:pt idx="8">
                  <c:v>8.0000000000000002E-3</c:v>
                </c:pt>
                <c:pt idx="9">
                  <c:v>7.0000000000000007E-2</c:v>
                </c:pt>
                <c:pt idx="10">
                  <c:v>0.45400000000000001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44-45B0-B5FB-66D6009F4D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3198720"/>
        <c:axId val="256676352"/>
      </c:barChart>
      <c:catAx>
        <c:axId val="26319872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es-ES"/>
          </a:p>
        </c:txPr>
        <c:crossAx val="256676352"/>
        <c:crosses val="autoZero"/>
        <c:auto val="1"/>
        <c:lblAlgn val="ctr"/>
        <c:lblOffset val="100"/>
        <c:noMultiLvlLbl val="0"/>
      </c:catAx>
      <c:valAx>
        <c:axId val="2566763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6319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19350697436509"/>
          <c:y val="4.4453910599968595E-2"/>
          <c:w val="0.34559025720191267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Para un viaje de duración superior a 1 semana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ADB-4A72-8C48-BAF2762BEB40}"/>
              </c:ext>
            </c:extLst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FADB-4A72-8C48-BAF2762BEB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Sheet1!$E$2:$E$12</c:f>
              <c:numCache>
                <c:formatCode>0%</c:formatCode>
                <c:ptCount val="11"/>
                <c:pt idx="0">
                  <c:v>0.14599999999999999</c:v>
                </c:pt>
                <c:pt idx="1">
                  <c:v>9.7000000000000003E-2</c:v>
                </c:pt>
                <c:pt idx="2">
                  <c:v>0.04</c:v>
                </c:pt>
                <c:pt idx="3">
                  <c:v>0.05</c:v>
                </c:pt>
                <c:pt idx="4">
                  <c:v>0.03</c:v>
                </c:pt>
                <c:pt idx="5">
                  <c:v>3.2000000000000001E-2</c:v>
                </c:pt>
                <c:pt idx="6">
                  <c:v>2.9000000000000001E-2</c:v>
                </c:pt>
                <c:pt idx="7">
                  <c:v>2.5999999999999999E-2</c:v>
                </c:pt>
                <c:pt idx="8">
                  <c:v>8.9999999999999993E-3</c:v>
                </c:pt>
                <c:pt idx="9">
                  <c:v>7.8E-2</c:v>
                </c:pt>
                <c:pt idx="10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DB-4A72-8C48-BAF2762BEB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3312384"/>
        <c:axId val="256678080"/>
      </c:barChart>
      <c:catAx>
        <c:axId val="26331238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es-ES"/>
          </a:p>
        </c:txPr>
        <c:crossAx val="256678080"/>
        <c:crosses val="autoZero"/>
        <c:auto val="1"/>
        <c:lblAlgn val="ctr"/>
        <c:lblOffset val="100"/>
        <c:noMultiLvlLbl val="0"/>
      </c:catAx>
      <c:valAx>
        <c:axId val="2566780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6331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89723320158105"/>
          <c:y val="0.25112107623318386"/>
          <c:w val="0.55621337591250397"/>
          <c:h val="0.61659192825112108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1 vez</c:v>
                </c:pt>
              </c:strCache>
            </c:strRef>
          </c:tx>
          <c:spPr>
            <a:solidFill>
              <a:srgbClr val="92D050"/>
            </a:solidFill>
            <a:ln w="25286">
              <a:noFill/>
            </a:ln>
          </c:spPr>
          <c:invertIfNegative val="0"/>
          <c:dLbls>
            <c:dLbl>
              <c:idx val="0"/>
              <c:layout>
                <c:manualLayout>
                  <c:x val="8.6324128821622698E-4"/>
                  <c:y val="-2.80480516994620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57-49D6-8413-0721D915EF32}"/>
                </c:ext>
              </c:extLst>
            </c:dLbl>
            <c:dLbl>
              <c:idx val="1"/>
              <c:numFmt formatCode="0%" sourceLinked="0"/>
              <c:spPr>
                <a:noFill/>
                <a:ln w="25286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FFFF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57-49D6-8413-0721D915EF3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57-49D6-8413-0721D915EF3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57-49D6-8413-0721D915EF3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57-49D6-8413-0721D915EF32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57-49D6-8413-0721D915EF32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57-49D6-8413-0721D915EF32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57-49D6-8413-0721D915EF32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57-49D6-8413-0721D915EF32}"/>
                </c:ext>
              </c:extLst>
            </c:dLbl>
            <c:numFmt formatCode="0%" sourceLinked="0"/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ESPAÑA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57-49D6-8413-0721D915EF3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 veces</c:v>
                </c:pt>
              </c:strCache>
            </c:strRef>
          </c:tx>
          <c:spPr>
            <a:solidFill>
              <a:srgbClr val="FFCD00"/>
            </a:solidFill>
            <a:ln w="25286">
              <a:noFill/>
            </a:ln>
          </c:spPr>
          <c:invertIfNegative val="0"/>
          <c:dLbls>
            <c:numFmt formatCode="0%" sourceLinked="0"/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ESPAÑA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57-49D6-8413-0721D915EF3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 veces</c:v>
                </c:pt>
              </c:strCache>
            </c:strRef>
          </c:tx>
          <c:spPr>
            <a:solidFill>
              <a:srgbClr val="DE98D5"/>
            </a:solidFill>
            <a:ln w="25286">
              <a:noFill/>
            </a:ln>
          </c:spPr>
          <c:invertIfNegative val="0"/>
          <c:dLbls>
            <c:numFmt formatCode="0%" sourceLinked="0"/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ESPAÑA</c:v>
                </c:pt>
              </c:strCache>
            </c:strRef>
          </c:cat>
          <c:val>
            <c:numRef>
              <c:f>Sheet1!$B$4:$B$4</c:f>
              <c:numCache>
                <c:formatCode>0.00%</c:formatCode>
                <c:ptCount val="1"/>
                <c:pt idx="0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257-49D6-8413-0721D915EF32}"/>
            </c:ext>
          </c:extLst>
        </c:ser>
        <c:ser>
          <c:idx val="8"/>
          <c:order val="3"/>
          <c:tx>
            <c:strRef>
              <c:f>Sheet1!$A$5</c:f>
              <c:strCache>
                <c:ptCount val="1"/>
                <c:pt idx="0">
                  <c:v>4 veces o más</c:v>
                </c:pt>
              </c:strCache>
            </c:strRef>
          </c:tx>
          <c:spPr>
            <a:solidFill>
              <a:srgbClr val="80076B"/>
            </a:solidFill>
            <a:ln w="25286">
              <a:noFill/>
            </a:ln>
          </c:spPr>
          <c:invertIfNegative val="0"/>
          <c:dLbls>
            <c:numFmt formatCode="0%" sourceLinked="0"/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ESPAÑA</c:v>
                </c:pt>
              </c:strCache>
            </c:strRef>
          </c:cat>
          <c:val>
            <c:numRef>
              <c:f>Sheet1!$B$5:$B$5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57-49D6-8413-0721D915EF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1441024"/>
        <c:axId val="54592640"/>
      </c:barChart>
      <c:catAx>
        <c:axId val="14144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bg2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54592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59264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41441024"/>
        <c:crosses val="autoZero"/>
        <c:crossBetween val="between"/>
      </c:valAx>
      <c:spPr>
        <a:noFill/>
        <a:ln w="25286">
          <a:noFill/>
        </a:ln>
      </c:spPr>
    </c:plotArea>
    <c:legend>
      <c:legendPos val="r"/>
      <c:layout>
        <c:manualLayout>
          <c:xMode val="edge"/>
          <c:yMode val="edge"/>
          <c:x val="6.6084722249648023E-2"/>
          <c:y val="0.28475336322869954"/>
          <c:w val="0.33636762586895996"/>
          <c:h val="0.54035874439461884"/>
        </c:manualLayout>
      </c:layout>
      <c:overlay val="0"/>
      <c:spPr>
        <a:noFill/>
        <a:ln w="25286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bg2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6401004481951"/>
          <c:y val="7.9901623558934737E-2"/>
          <c:w val="0.41481751712214299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Cerdeña</c:v>
                </c:pt>
                <c:pt idx="1">
                  <c:v>Mallorca</c:v>
                </c:pt>
                <c:pt idx="2">
                  <c:v>Menorca</c:v>
                </c:pt>
                <c:pt idx="3">
                  <c:v>Ibiza</c:v>
                </c:pt>
                <c:pt idx="4">
                  <c:v>Sicilia</c:v>
                </c:pt>
                <c:pt idx="5">
                  <c:v>Capri</c:v>
                </c:pt>
                <c:pt idx="6">
                  <c:v>Formentera</c:v>
                </c:pt>
                <c:pt idx="7">
                  <c:v>Tenerife</c:v>
                </c:pt>
                <c:pt idx="8">
                  <c:v>Madeira</c:v>
                </c:pt>
                <c:pt idx="9">
                  <c:v>Gran Canaria</c:v>
                </c:pt>
                <c:pt idx="10">
                  <c:v>Corfú</c:v>
                </c:pt>
                <c:pt idx="11">
                  <c:v>Creta</c:v>
                </c:pt>
                <c:pt idx="12">
                  <c:v>Lanzarote</c:v>
                </c:pt>
                <c:pt idx="13">
                  <c:v>Azores</c:v>
                </c:pt>
                <c:pt idx="14">
                  <c:v>Fuerteventura</c:v>
                </c:pt>
                <c:pt idx="15">
                  <c:v>Otras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0.32500000000000001</c:v>
                </c:pt>
                <c:pt idx="1">
                  <c:v>0.11199999999999999</c:v>
                </c:pt>
                <c:pt idx="2">
                  <c:v>8.4000000000000005E-2</c:v>
                </c:pt>
                <c:pt idx="3">
                  <c:v>7.8E-2</c:v>
                </c:pt>
                <c:pt idx="4">
                  <c:v>6.5000000000000002E-2</c:v>
                </c:pt>
                <c:pt idx="5">
                  <c:v>5.2999999999999999E-2</c:v>
                </c:pt>
                <c:pt idx="6">
                  <c:v>3.7999999999999999E-2</c:v>
                </c:pt>
                <c:pt idx="7">
                  <c:v>3.2000000000000001E-2</c:v>
                </c:pt>
                <c:pt idx="8">
                  <c:v>3.2000000000000001E-2</c:v>
                </c:pt>
                <c:pt idx="9">
                  <c:v>2.8999999999999998E-2</c:v>
                </c:pt>
                <c:pt idx="10">
                  <c:v>2.3E-2</c:v>
                </c:pt>
                <c:pt idx="11">
                  <c:v>1.8000000000000002E-2</c:v>
                </c:pt>
                <c:pt idx="12">
                  <c:v>1.8000000000000002E-2</c:v>
                </c:pt>
                <c:pt idx="13">
                  <c:v>1.1000000000000001E-2</c:v>
                </c:pt>
                <c:pt idx="14">
                  <c:v>9.0000000000000011E-3</c:v>
                </c:pt>
                <c:pt idx="15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6-48EB-8939-2AF7854817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3313920"/>
        <c:axId val="263593984"/>
      </c:barChart>
      <c:catAx>
        <c:axId val="2633139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s-ES"/>
          </a:p>
        </c:txPr>
        <c:crossAx val="263593984"/>
        <c:crosses val="autoZero"/>
        <c:auto val="1"/>
        <c:lblAlgn val="ctr"/>
        <c:lblOffset val="100"/>
        <c:noMultiLvlLbl val="0"/>
      </c:catAx>
      <c:valAx>
        <c:axId val="263593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6331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167979002626"/>
          <c:y val="4.9200040839323729E-2"/>
          <c:w val="0.72136020394991596"/>
          <c:h val="0.71830320172735207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No me lo planteo nada (1)</c:v>
                </c:pt>
              </c:strCache>
            </c:strRef>
          </c:tx>
          <c:spPr>
            <a:solidFill>
              <a:srgbClr val="C00000"/>
            </a:solidFill>
            <a:ln w="19110">
              <a:noFill/>
            </a:ln>
          </c:spPr>
          <c:invertIfNegative val="0"/>
          <c:dLbls>
            <c:dLbl>
              <c:idx val="0"/>
              <c:layout>
                <c:manualLayout>
                  <c:x val="5.2491634559095803E-3"/>
                  <c:y val="-3.19083441253925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77-47AC-B4AD-F719923ADB2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77-47AC-B4AD-F719923ADB2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77-47AC-B4AD-F719923ADB2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77-47AC-B4AD-F719923ADB2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77-47AC-B4AD-F719923ADB2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77-47AC-B4AD-F719923ADB2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77-47AC-B4AD-F719923ADB2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77-47AC-B4AD-F719923ADB24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77-47AC-B4AD-F719923ADB24}"/>
                </c:ext>
              </c:extLst>
            </c:dLbl>
            <c:numFmt formatCode="0%" sourceLinked="0"/>
            <c:spPr>
              <a:noFill/>
              <a:ln w="19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En general</c:v>
                </c:pt>
                <c:pt idx="1">
                  <c:v>Celebrar un momento especial</c:v>
                </c:pt>
                <c:pt idx="2">
                  <c:v>Para una escapada corta (viaje de fin de semana / puente)</c:v>
                </c:pt>
                <c:pt idx="3">
                  <c:v>Para un viaje de una semana</c:v>
                </c:pt>
                <c:pt idx="4">
                  <c:v>Para un viaje de duración superior a 1 semana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4.5999999999999999E-2</c:v>
                </c:pt>
                <c:pt idx="1">
                  <c:v>6.2E-2</c:v>
                </c:pt>
                <c:pt idx="2">
                  <c:v>4.7E-2</c:v>
                </c:pt>
                <c:pt idx="3">
                  <c:v>4.7E-2</c:v>
                </c:pt>
                <c:pt idx="4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77-47AC-B4AD-F719923ADB2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Me lo planteo poco</c:v>
                </c:pt>
              </c:strCache>
            </c:strRef>
          </c:tx>
          <c:spPr>
            <a:solidFill>
              <a:schemeClr val="accent4"/>
            </a:solidFill>
            <a:ln w="19110">
              <a:noFill/>
            </a:ln>
          </c:spPr>
          <c:invertIfNegative val="0"/>
          <c:dLbls>
            <c:numFmt formatCode="0%" sourceLinked="0"/>
            <c:spPr>
              <a:noFill/>
              <a:ln w="19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En general</c:v>
                </c:pt>
                <c:pt idx="1">
                  <c:v>Celebrar un momento especial</c:v>
                </c:pt>
                <c:pt idx="2">
                  <c:v>Para una escapada corta (viaje de fin de semana / puente)</c:v>
                </c:pt>
                <c:pt idx="3">
                  <c:v>Para un viaje de una semana</c:v>
                </c:pt>
                <c:pt idx="4">
                  <c:v>Para un viaje de duración superior a 1 semana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0.185</c:v>
                </c:pt>
                <c:pt idx="1">
                  <c:v>0.112</c:v>
                </c:pt>
                <c:pt idx="2">
                  <c:v>8.7999999999999995E-2</c:v>
                </c:pt>
                <c:pt idx="3">
                  <c:v>7.5999999999999998E-2</c:v>
                </c:pt>
                <c:pt idx="4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77-47AC-B4AD-F719923ADB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 lo planteo algo</c:v>
                </c:pt>
              </c:strCache>
            </c:strRef>
          </c:tx>
          <c:spPr>
            <a:solidFill>
              <a:srgbClr val="00B0F0"/>
            </a:solidFill>
            <a:ln w="19110">
              <a:noFill/>
            </a:ln>
          </c:spPr>
          <c:invertIfNegative val="0"/>
          <c:dLbls>
            <c:numFmt formatCode="0%" sourceLinked="0"/>
            <c:spPr>
              <a:noFill/>
              <a:ln w="19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En general</c:v>
                </c:pt>
                <c:pt idx="1">
                  <c:v>Celebrar un momento especial</c:v>
                </c:pt>
                <c:pt idx="2">
                  <c:v>Para una escapada corta (viaje de fin de semana / puente)</c:v>
                </c:pt>
                <c:pt idx="3">
                  <c:v>Para un viaje de una semana</c:v>
                </c:pt>
                <c:pt idx="4">
                  <c:v>Para un viaje de duración superior a 1 semana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0.255</c:v>
                </c:pt>
                <c:pt idx="1">
                  <c:v>0.27500000000000002</c:v>
                </c:pt>
                <c:pt idx="2">
                  <c:v>0.25800000000000001</c:v>
                </c:pt>
                <c:pt idx="3">
                  <c:v>0.254</c:v>
                </c:pt>
                <c:pt idx="4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77-47AC-B4AD-F719923ADB24}"/>
            </c:ext>
          </c:extLst>
        </c:ser>
        <c:ser>
          <c:idx val="8"/>
          <c:order val="3"/>
          <c:tx>
            <c:strRef>
              <c:f>Sheet1!$A$5</c:f>
              <c:strCache>
                <c:ptCount val="1"/>
                <c:pt idx="0">
                  <c:v>Me lo planteo bastante</c:v>
                </c:pt>
              </c:strCache>
            </c:strRef>
          </c:tx>
          <c:spPr>
            <a:solidFill>
              <a:srgbClr val="92D050"/>
            </a:solidFill>
            <a:ln w="19110">
              <a:noFill/>
            </a:ln>
          </c:spPr>
          <c:invertIfNegative val="0"/>
          <c:dLbls>
            <c:numFmt formatCode="0%" sourceLinked="0"/>
            <c:spPr>
              <a:noFill/>
              <a:ln w="19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En general</c:v>
                </c:pt>
                <c:pt idx="1">
                  <c:v>Celebrar un momento especial</c:v>
                </c:pt>
                <c:pt idx="2">
                  <c:v>Para una escapada corta (viaje de fin de semana / puente)</c:v>
                </c:pt>
                <c:pt idx="3">
                  <c:v>Para un viaje de una semana</c:v>
                </c:pt>
                <c:pt idx="4">
                  <c:v>Para un viaje de duración superior a 1 semana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0.252</c:v>
                </c:pt>
                <c:pt idx="1">
                  <c:v>0.34200000000000003</c:v>
                </c:pt>
                <c:pt idx="2">
                  <c:v>0.35899999999999999</c:v>
                </c:pt>
                <c:pt idx="3">
                  <c:v>0.36899999999999999</c:v>
                </c:pt>
                <c:pt idx="4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77-47AC-B4AD-F719923ADB24}"/>
            </c:ext>
          </c:extLst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Me lo planteo mucho (5)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En general</c:v>
                </c:pt>
                <c:pt idx="1">
                  <c:v>Celebrar un momento especial</c:v>
                </c:pt>
                <c:pt idx="2">
                  <c:v>Para una escapada corta (viaje de fin de semana / puente)</c:v>
                </c:pt>
                <c:pt idx="3">
                  <c:v>Para un viaje de una semana</c:v>
                </c:pt>
                <c:pt idx="4">
                  <c:v>Para un viaje de duración superior a 1 semana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0.26100000000000001</c:v>
                </c:pt>
                <c:pt idx="1">
                  <c:v>0.20799999999999999</c:v>
                </c:pt>
                <c:pt idx="2">
                  <c:v>0.248</c:v>
                </c:pt>
                <c:pt idx="3">
                  <c:v>0.254</c:v>
                </c:pt>
                <c:pt idx="4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A77-47AC-B4AD-F719923ADB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63707648"/>
        <c:axId val="263598016"/>
      </c:barChart>
      <c:catAx>
        <c:axId val="2637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263598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359801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63707648"/>
        <c:crosses val="autoZero"/>
        <c:crossBetween val="between"/>
      </c:valAx>
      <c:spPr>
        <a:noFill/>
        <a:ln w="19110">
          <a:noFill/>
        </a:ln>
      </c:spPr>
    </c:plotArea>
    <c:legend>
      <c:legendPos val="r"/>
      <c:layout>
        <c:manualLayout>
          <c:xMode val="edge"/>
          <c:yMode val="edge"/>
          <c:x val="5.5968762101458638E-2"/>
          <c:y val="1.3419835390635212E-3"/>
          <c:w val="0.17921819198829655"/>
          <c:h val="0.73986233114389177"/>
        </c:manualLayout>
      </c:layout>
      <c:overlay val="0"/>
      <c:spPr>
        <a:noFill/>
        <a:ln w="19110">
          <a:noFill/>
        </a:ln>
      </c:spPr>
      <c:txPr>
        <a:bodyPr/>
        <a:lstStyle/>
        <a:p>
          <a:pPr>
            <a:defRPr sz="900" b="0" i="0" u="none" strike="noStrike" baseline="0">
              <a:solidFill>
                <a:schemeClr val="tx1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710125176660612"/>
          <c:y val="2.7807369667026915E-2"/>
          <c:w val="0.51583875933777512"/>
          <c:h val="0.972192749200469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Relajación, tranquilidad</c:v>
                </c:pt>
                <c:pt idx="1">
                  <c:v>Turismo de playa</c:v>
                </c:pt>
                <c:pt idx="2">
                  <c:v>Turismo gastronómico</c:v>
                </c:pt>
                <c:pt idx="3">
                  <c:v>Visitas culturales / patrimonio</c:v>
                </c:pt>
                <c:pt idx="4">
                  <c:v>Turismo</c:v>
                </c:pt>
                <c:pt idx="5">
                  <c:v>Cultura local, tradiciones</c:v>
                </c:pt>
                <c:pt idx="6">
                  <c:v>Turismo urbano (visitar ciudades)</c:v>
                </c:pt>
                <c:pt idx="7">
                  <c:v>Naturaleza: campo, senderismo...</c:v>
                </c:pt>
                <c:pt idx="8">
                  <c:v>Estancia asequible en precios</c:v>
                </c:pt>
                <c:pt idx="9">
                  <c:v>Ambiente nocturno</c:v>
                </c:pt>
                <c:pt idx="10">
                  <c:v>Ir de compras / shopping</c:v>
                </c:pt>
                <c:pt idx="11">
                  <c:v>Turismo para visitar artesanos</c:v>
                </c:pt>
                <c:pt idx="12">
                  <c:v>Respeto por la protección del medioambiente 
(turismo sostenible)</c:v>
                </c:pt>
                <c:pt idx="13">
                  <c:v>Actividades náuticas</c:v>
                </c:pt>
                <c:pt idx="14">
                  <c:v>Turismo activo: escalada, rafting, bicicleta…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0.50600000000000001</c:v>
                </c:pt>
                <c:pt idx="1">
                  <c:v>0.47499999999999998</c:v>
                </c:pt>
                <c:pt idx="2">
                  <c:v>0.46</c:v>
                </c:pt>
                <c:pt idx="3">
                  <c:v>0.442</c:v>
                </c:pt>
                <c:pt idx="4">
                  <c:v>0.39600000000000002</c:v>
                </c:pt>
                <c:pt idx="5">
                  <c:v>0.37799999999999995</c:v>
                </c:pt>
                <c:pt idx="6">
                  <c:v>0.374</c:v>
                </c:pt>
                <c:pt idx="7">
                  <c:v>0.26300000000000001</c:v>
                </c:pt>
                <c:pt idx="8">
                  <c:v>0.22699999999999998</c:v>
                </c:pt>
                <c:pt idx="9">
                  <c:v>0.19</c:v>
                </c:pt>
                <c:pt idx="10">
                  <c:v>0.16899999999999998</c:v>
                </c:pt>
                <c:pt idx="11">
                  <c:v>0.16</c:v>
                </c:pt>
                <c:pt idx="12">
                  <c:v>0.155</c:v>
                </c:pt>
                <c:pt idx="13">
                  <c:v>0.127</c:v>
                </c:pt>
                <c:pt idx="14">
                  <c:v>0.10099999999999999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A-4745-9886-FB2363E3B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3737344"/>
        <c:axId val="263600896"/>
      </c:barChart>
      <c:catAx>
        <c:axId val="2637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900" b="0"/>
            </a:pPr>
            <a:endParaRPr lang="es-ES"/>
          </a:p>
        </c:txPr>
        <c:crossAx val="263600896"/>
        <c:crosses val="autoZero"/>
        <c:auto val="1"/>
        <c:lblAlgn val="ctr"/>
        <c:lblOffset val="100"/>
        <c:noMultiLvlLbl val="0"/>
      </c:catAx>
      <c:valAx>
        <c:axId val="263600896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26373734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710125176660612"/>
          <c:y val="2.7807369667026915E-2"/>
          <c:w val="0.51583875933777512"/>
          <c:h val="0.972192749200469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Turismo de playa</c:v>
                </c:pt>
                <c:pt idx="1">
                  <c:v>Relajación, tranquilidad</c:v>
                </c:pt>
                <c:pt idx="2">
                  <c:v>Turismo gastronómico</c:v>
                </c:pt>
                <c:pt idx="3">
                  <c:v>Turismo</c:v>
                </c:pt>
                <c:pt idx="4">
                  <c:v>Turismo urbano (visitar ciudades)</c:v>
                </c:pt>
                <c:pt idx="5">
                  <c:v>Visitas culturales / patrimonio</c:v>
                </c:pt>
                <c:pt idx="6">
                  <c:v>Cultura local, tradiciones</c:v>
                </c:pt>
                <c:pt idx="7">
                  <c:v>Naturaleza: campo, senderismo...</c:v>
                </c:pt>
                <c:pt idx="8">
                  <c:v>Estancia asequible en precios</c:v>
                </c:pt>
                <c:pt idx="9">
                  <c:v>Ambiente nocturno</c:v>
                </c:pt>
                <c:pt idx="10">
                  <c:v>Ir de compras / shopping</c:v>
                </c:pt>
                <c:pt idx="11">
                  <c:v>Turismo para visitar artesanos</c:v>
                </c:pt>
                <c:pt idx="12">
                  <c:v>Actividades náuticas</c:v>
                </c:pt>
                <c:pt idx="13">
                  <c:v>Respeto por la protección del medioambiente 
(turismo sostenible)</c:v>
                </c:pt>
                <c:pt idx="14">
                  <c:v>Turismo activo: escalada, rafting, bicicleta…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0.39500000000000002</c:v>
                </c:pt>
                <c:pt idx="1">
                  <c:v>0.39500000000000002</c:v>
                </c:pt>
                <c:pt idx="2">
                  <c:v>0.376</c:v>
                </c:pt>
                <c:pt idx="3">
                  <c:v>0.33899999999999997</c:v>
                </c:pt>
                <c:pt idx="4">
                  <c:v>0.32</c:v>
                </c:pt>
                <c:pt idx="5">
                  <c:v>0.313</c:v>
                </c:pt>
                <c:pt idx="6">
                  <c:v>0.28100000000000003</c:v>
                </c:pt>
                <c:pt idx="7">
                  <c:v>0.20600000000000002</c:v>
                </c:pt>
                <c:pt idx="8">
                  <c:v>0.20600000000000002</c:v>
                </c:pt>
                <c:pt idx="9">
                  <c:v>0.14800000000000002</c:v>
                </c:pt>
                <c:pt idx="10">
                  <c:v>0.14599999999999999</c:v>
                </c:pt>
                <c:pt idx="11">
                  <c:v>0.11800000000000001</c:v>
                </c:pt>
                <c:pt idx="12">
                  <c:v>0.111</c:v>
                </c:pt>
                <c:pt idx="13">
                  <c:v>0.109</c:v>
                </c:pt>
                <c:pt idx="14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6-405F-9CCE-6FC115FFA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3778304"/>
        <c:axId val="261399680"/>
      </c:barChart>
      <c:catAx>
        <c:axId val="263778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900" b="0"/>
            </a:pPr>
            <a:endParaRPr lang="es-ES"/>
          </a:p>
        </c:txPr>
        <c:crossAx val="261399680"/>
        <c:crosses val="autoZero"/>
        <c:auto val="1"/>
        <c:lblAlgn val="ctr"/>
        <c:lblOffset val="100"/>
        <c:noMultiLvlLbl val="0"/>
      </c:catAx>
      <c:valAx>
        <c:axId val="261399680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26377830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710125176660612"/>
          <c:y val="2.7807369667026915E-2"/>
          <c:w val="0.51583875933777512"/>
          <c:h val="0.972192749200469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Turismo de playa</c:v>
                </c:pt>
                <c:pt idx="1">
                  <c:v>Relajación, tranquilidad</c:v>
                </c:pt>
                <c:pt idx="2">
                  <c:v>Turismo gastronómico</c:v>
                </c:pt>
                <c:pt idx="3">
                  <c:v>Visitas culturales / patrimonio</c:v>
                </c:pt>
                <c:pt idx="4">
                  <c:v>Turismo urbano (visitar ciudades)</c:v>
                </c:pt>
                <c:pt idx="5">
                  <c:v>Turismo</c:v>
                </c:pt>
                <c:pt idx="6">
                  <c:v>Cultura local, tradiciones</c:v>
                </c:pt>
                <c:pt idx="7">
                  <c:v>Naturaleza: campo, senderismo...</c:v>
                </c:pt>
                <c:pt idx="8">
                  <c:v>Ambiente nocturno</c:v>
                </c:pt>
                <c:pt idx="9">
                  <c:v>Estancia asequible en precios</c:v>
                </c:pt>
                <c:pt idx="10">
                  <c:v>Ir de compras / shopping</c:v>
                </c:pt>
                <c:pt idx="11">
                  <c:v>Turismo para visitar artesanos</c:v>
                </c:pt>
                <c:pt idx="12">
                  <c:v>Actividades náuticas</c:v>
                </c:pt>
                <c:pt idx="13">
                  <c:v>Respeto por la protección del medioambiente 
(turismo sostenible)</c:v>
                </c:pt>
                <c:pt idx="14">
                  <c:v>Turismo activo: escalada, rafting, bicicleta…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0.53900000000000003</c:v>
                </c:pt>
                <c:pt idx="1">
                  <c:v>0.46600000000000003</c:v>
                </c:pt>
                <c:pt idx="2">
                  <c:v>0.45600000000000002</c:v>
                </c:pt>
                <c:pt idx="3">
                  <c:v>0.45399999999999996</c:v>
                </c:pt>
                <c:pt idx="4">
                  <c:v>0.42299999999999999</c:v>
                </c:pt>
                <c:pt idx="5">
                  <c:v>0.42299999999999999</c:v>
                </c:pt>
                <c:pt idx="6">
                  <c:v>0.40600000000000003</c:v>
                </c:pt>
                <c:pt idx="7">
                  <c:v>0.31</c:v>
                </c:pt>
                <c:pt idx="8">
                  <c:v>0.248</c:v>
                </c:pt>
                <c:pt idx="9">
                  <c:v>0.24600000000000002</c:v>
                </c:pt>
                <c:pt idx="10">
                  <c:v>0.23100000000000001</c:v>
                </c:pt>
                <c:pt idx="11">
                  <c:v>0.20300000000000001</c:v>
                </c:pt>
                <c:pt idx="12">
                  <c:v>0.17499999999999999</c:v>
                </c:pt>
                <c:pt idx="13">
                  <c:v>0.17199999999999999</c:v>
                </c:pt>
                <c:pt idx="14">
                  <c:v>0.14400000000000002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3-4719-B5B4-F70B61592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4241664"/>
        <c:axId val="261402560"/>
      </c:barChart>
      <c:catAx>
        <c:axId val="264241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900" b="0"/>
            </a:pPr>
            <a:endParaRPr lang="es-ES"/>
          </a:p>
        </c:txPr>
        <c:crossAx val="261402560"/>
        <c:crosses val="autoZero"/>
        <c:auto val="1"/>
        <c:lblAlgn val="ctr"/>
        <c:lblOffset val="100"/>
        <c:noMultiLvlLbl val="0"/>
      </c:catAx>
      <c:valAx>
        <c:axId val="261402560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26424166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710125176660612"/>
          <c:y val="2.7807369667026915E-2"/>
          <c:w val="0.51583875933777512"/>
          <c:h val="0.972192749200469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 w="18540">
              <a:noFill/>
            </a:ln>
          </c:spPr>
          <c:invertIfNegative val="0"/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Turismo de playa</c:v>
                </c:pt>
                <c:pt idx="1">
                  <c:v>Visitas culturales / patrimonio</c:v>
                </c:pt>
                <c:pt idx="2">
                  <c:v>Turismo gastronómico</c:v>
                </c:pt>
                <c:pt idx="3">
                  <c:v>Relajación, tranquilidad</c:v>
                </c:pt>
                <c:pt idx="4">
                  <c:v>Turismo urbano (visitar ciudades)</c:v>
                </c:pt>
                <c:pt idx="5">
                  <c:v>Cultura local, tradiciones</c:v>
                </c:pt>
                <c:pt idx="6">
                  <c:v>Turismo</c:v>
                </c:pt>
                <c:pt idx="7">
                  <c:v>Naturaleza: campo, senderismo...</c:v>
                </c:pt>
                <c:pt idx="8">
                  <c:v>Ir de compras / shopping</c:v>
                </c:pt>
                <c:pt idx="9">
                  <c:v>Estancia asequible en precios</c:v>
                </c:pt>
                <c:pt idx="10">
                  <c:v>Ambiente nocturno</c:v>
                </c:pt>
                <c:pt idx="11">
                  <c:v>Turismo para visitar artesanos</c:v>
                </c:pt>
                <c:pt idx="12">
                  <c:v>Actividades náuticas</c:v>
                </c:pt>
                <c:pt idx="13">
                  <c:v>Respeto por la protección del medioambiente 
(turismo sostenible)</c:v>
                </c:pt>
                <c:pt idx="14">
                  <c:v>Turismo activo: escalada, rafting, bicicleta…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0.56100000000000005</c:v>
                </c:pt>
                <c:pt idx="1">
                  <c:v>0.53600000000000003</c:v>
                </c:pt>
                <c:pt idx="2">
                  <c:v>0.53</c:v>
                </c:pt>
                <c:pt idx="3">
                  <c:v>0.52600000000000002</c:v>
                </c:pt>
                <c:pt idx="4">
                  <c:v>0.48799999999999999</c:v>
                </c:pt>
                <c:pt idx="5">
                  <c:v>0.46399999999999997</c:v>
                </c:pt>
                <c:pt idx="6">
                  <c:v>0.45299999999999996</c:v>
                </c:pt>
                <c:pt idx="7">
                  <c:v>0.37</c:v>
                </c:pt>
                <c:pt idx="8">
                  <c:v>0.32200000000000001</c:v>
                </c:pt>
                <c:pt idx="9">
                  <c:v>0.314</c:v>
                </c:pt>
                <c:pt idx="10">
                  <c:v>0.30599999999999999</c:v>
                </c:pt>
                <c:pt idx="11">
                  <c:v>0.28699999999999998</c:v>
                </c:pt>
                <c:pt idx="12">
                  <c:v>0.249</c:v>
                </c:pt>
                <c:pt idx="13">
                  <c:v>0.24100000000000002</c:v>
                </c:pt>
                <c:pt idx="1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D-4978-9DE5-848ED7B56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4380928"/>
        <c:axId val="261405440"/>
      </c:barChart>
      <c:catAx>
        <c:axId val="264380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900" b="0"/>
            </a:pPr>
            <a:endParaRPr lang="es-ES"/>
          </a:p>
        </c:txPr>
        <c:crossAx val="261405440"/>
        <c:crosses val="autoZero"/>
        <c:auto val="1"/>
        <c:lblAlgn val="ctr"/>
        <c:lblOffset val="100"/>
        <c:noMultiLvlLbl val="0"/>
      </c:catAx>
      <c:valAx>
        <c:axId val="261405440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264380928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0508400439241"/>
          <c:y val="4.9200040839323729E-2"/>
          <c:w val="0.87344061588656918"/>
          <c:h val="0.74498321260103229"/>
        </c:manualLayout>
      </c:layout>
      <c:barChart>
        <c:barDir val="col"/>
        <c:grouping val="stacked"/>
        <c:varyColors val="0"/>
        <c:ser>
          <c:idx val="7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  <a:ln w="1911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Celebrar un momento especial</c:v>
                </c:pt>
                <c:pt idx="1">
                  <c:v>Para una escapada corta (viaje de fin de semana / puente)</c:v>
                </c:pt>
                <c:pt idx="2">
                  <c:v>Para un viaje de una semana</c:v>
                </c:pt>
                <c:pt idx="3">
                  <c:v>Para un viaje de duración superior a 1 semana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4.5</c:v>
                </c:pt>
                <c:pt idx="1">
                  <c:v>3.3</c:v>
                </c:pt>
                <c:pt idx="2">
                  <c:v>6.7</c:v>
                </c:pt>
                <c:pt idx="3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0-44B3-BD3C-3064C0F647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64611328"/>
        <c:axId val="264440064"/>
      </c:barChart>
      <c:catAx>
        <c:axId val="26461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264440064"/>
        <c:crosses val="autoZero"/>
        <c:auto val="1"/>
        <c:lblAlgn val="ctr"/>
        <c:lblOffset val="100"/>
        <c:noMultiLvlLbl val="0"/>
      </c:catAx>
      <c:valAx>
        <c:axId val="264440064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264611328"/>
        <c:crosses val="autoZero"/>
        <c:crossBetween val="between"/>
      </c:valAx>
      <c:spPr>
        <a:noFill/>
        <a:ln w="191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6401004481951"/>
          <c:y val="7.9901623558934737E-2"/>
          <c:w val="0.51997183982226747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Celebrar un momento especial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Navidad (Nochebuena y/o Nochevieja)</c:v>
                </c:pt>
                <c:pt idx="1">
                  <c:v>Semana de Reyes</c:v>
                </c:pt>
                <c:pt idx="2">
                  <c:v>Otro momento en invierno</c:v>
                </c:pt>
                <c:pt idx="3">
                  <c:v>Otoño</c:v>
                </c:pt>
                <c:pt idx="4">
                  <c:v>Algún día festivo local</c:v>
                </c:pt>
                <c:pt idx="5">
                  <c:v>Algún puente del otoño / invierno</c:v>
                </c:pt>
                <c:pt idx="6">
                  <c:v>Semana Santa</c:v>
                </c:pt>
                <c:pt idx="7">
                  <c:v>Otro momento en primavera</c:v>
                </c:pt>
                <c:pt idx="8">
                  <c:v>Puentes de mayo</c:v>
                </c:pt>
                <c:pt idx="9">
                  <c:v>Verano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0.06</c:v>
                </c:pt>
                <c:pt idx="3">
                  <c:v>0.11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0.21</c:v>
                </c:pt>
                <c:pt idx="7">
                  <c:v>0.25</c:v>
                </c:pt>
                <c:pt idx="8">
                  <c:v>0.27</c:v>
                </c:pt>
                <c:pt idx="9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5-49D7-B000-DDA31B8DB3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4613376"/>
        <c:axId val="264441792"/>
      </c:barChart>
      <c:catAx>
        <c:axId val="2646133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s-ES"/>
          </a:p>
        </c:txPr>
        <c:crossAx val="264441792"/>
        <c:crosses val="autoZero"/>
        <c:auto val="1"/>
        <c:lblAlgn val="ctr"/>
        <c:lblOffset val="100"/>
        <c:noMultiLvlLbl val="0"/>
      </c:catAx>
      <c:valAx>
        <c:axId val="26444179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461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6401004481951"/>
          <c:y val="7.9901623558934737E-2"/>
          <c:w val="0.43209305654974944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Para una escapada corta (viaje de fin de semana / puente)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Sheet1!$C$2:$C$11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0.06</c:v>
                </c:pt>
                <c:pt idx="3">
                  <c:v>0.13</c:v>
                </c:pt>
                <c:pt idx="4">
                  <c:v>0.16</c:v>
                </c:pt>
                <c:pt idx="5">
                  <c:v>0.13</c:v>
                </c:pt>
                <c:pt idx="6">
                  <c:v>0.19</c:v>
                </c:pt>
                <c:pt idx="7">
                  <c:v>0.26</c:v>
                </c:pt>
                <c:pt idx="8">
                  <c:v>0.34</c:v>
                </c:pt>
                <c:pt idx="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8-4672-B1CB-ACADA41C85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4146944"/>
        <c:axId val="264444096"/>
      </c:barChart>
      <c:catAx>
        <c:axId val="264146944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es-ES"/>
          </a:p>
        </c:txPr>
        <c:crossAx val="264444096"/>
        <c:crosses val="autoZero"/>
        <c:auto val="1"/>
        <c:lblAlgn val="ctr"/>
        <c:lblOffset val="100"/>
        <c:noMultiLvlLbl val="0"/>
      </c:catAx>
      <c:valAx>
        <c:axId val="264444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414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6401004481951"/>
          <c:y val="7.9901623558934737E-2"/>
          <c:w val="0.43209305654974944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Para un viaje de una semana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Sheet1!$D$2:$D$11</c:f>
              <c:numCache>
                <c:formatCode>0%</c:formatCode>
                <c:ptCount val="10"/>
                <c:pt idx="0">
                  <c:v>0.05</c:v>
                </c:pt>
                <c:pt idx="1">
                  <c:v>0.06</c:v>
                </c:pt>
                <c:pt idx="2">
                  <c:v>0.04</c:v>
                </c:pt>
                <c:pt idx="3">
                  <c:v>0.11</c:v>
                </c:pt>
                <c:pt idx="4">
                  <c:v>0.05</c:v>
                </c:pt>
                <c:pt idx="5">
                  <c:v>7.0000000000000007E-2</c:v>
                </c:pt>
                <c:pt idx="6">
                  <c:v>0.24</c:v>
                </c:pt>
                <c:pt idx="7">
                  <c:v>0.22</c:v>
                </c:pt>
                <c:pt idx="8">
                  <c:v>0.15</c:v>
                </c:pt>
                <c:pt idx="9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9-4AE2-81CC-DA2243517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4698368"/>
        <c:axId val="264495104"/>
      </c:barChart>
      <c:catAx>
        <c:axId val="264698368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es-ES"/>
          </a:p>
        </c:txPr>
        <c:crossAx val="264495104"/>
        <c:crosses val="autoZero"/>
        <c:auto val="1"/>
        <c:lblAlgn val="ctr"/>
        <c:lblOffset val="100"/>
        <c:noMultiLvlLbl val="0"/>
      </c:catAx>
      <c:valAx>
        <c:axId val="26449510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469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74783707592107"/>
          <c:y val="5.4275863821468526E-2"/>
          <c:w val="0.56825205747306329"/>
          <c:h val="0.898841185915524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 w="1854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4DD-4D44-83ED-9A62DA7DA07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DD-4D44-83ED-9A62DA7DA07B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Andalucía</c:v>
                </c:pt>
                <c:pt idx="1">
                  <c:v>Cataluña</c:v>
                </c:pt>
                <c:pt idx="2">
                  <c:v>Comunidad Valenciana</c:v>
                </c:pt>
                <c:pt idx="3">
                  <c:v>Madrid</c:v>
                </c:pt>
                <c:pt idx="4">
                  <c:v>Castilla Y León</c:v>
                </c:pt>
                <c:pt idx="5">
                  <c:v>Galicia</c:v>
                </c:pt>
                <c:pt idx="6">
                  <c:v>Canarias</c:v>
                </c:pt>
                <c:pt idx="7">
                  <c:v>Castilla - La Mancha</c:v>
                </c:pt>
                <c:pt idx="8">
                  <c:v>Asturias</c:v>
                </c:pt>
                <c:pt idx="9">
                  <c:v>Baleares</c:v>
                </c:pt>
                <c:pt idx="10">
                  <c:v>Aragón</c:v>
                </c:pt>
                <c:pt idx="11">
                  <c:v>País Vasco</c:v>
                </c:pt>
                <c:pt idx="12">
                  <c:v>Cantabria</c:v>
                </c:pt>
                <c:pt idx="13">
                  <c:v>Extremadura</c:v>
                </c:pt>
                <c:pt idx="14">
                  <c:v>Murcia</c:v>
                </c:pt>
                <c:pt idx="15">
                  <c:v>Navarra</c:v>
                </c:pt>
                <c:pt idx="16">
                  <c:v>La Rioja</c:v>
                </c:pt>
                <c:pt idx="17">
                  <c:v>Melilla</c:v>
                </c:pt>
              </c:strCache>
            </c:strRef>
          </c:cat>
          <c:val>
            <c:numRef>
              <c:f>Sheet1!$B$2:$B$19</c:f>
              <c:numCache>
                <c:formatCode>0.00%</c:formatCode>
                <c:ptCount val="18"/>
                <c:pt idx="0">
                  <c:v>0.28599999999999998</c:v>
                </c:pt>
                <c:pt idx="1">
                  <c:v>0.26900000000000002</c:v>
                </c:pt>
                <c:pt idx="2">
                  <c:v>0.24099999999999999</c:v>
                </c:pt>
                <c:pt idx="3">
                  <c:v>0.17899999999999999</c:v>
                </c:pt>
                <c:pt idx="4">
                  <c:v>0.15</c:v>
                </c:pt>
                <c:pt idx="5">
                  <c:v>0.14000000000000001</c:v>
                </c:pt>
                <c:pt idx="6">
                  <c:v>0.112</c:v>
                </c:pt>
                <c:pt idx="7">
                  <c:v>0.106</c:v>
                </c:pt>
                <c:pt idx="8">
                  <c:v>9.8000000000000004E-2</c:v>
                </c:pt>
                <c:pt idx="9">
                  <c:v>9.2999999999999999E-2</c:v>
                </c:pt>
                <c:pt idx="10">
                  <c:v>0.09</c:v>
                </c:pt>
                <c:pt idx="11">
                  <c:v>0.09</c:v>
                </c:pt>
                <c:pt idx="12">
                  <c:v>6.9000000000000006E-2</c:v>
                </c:pt>
                <c:pt idx="13">
                  <c:v>6.5000000000000002E-2</c:v>
                </c:pt>
                <c:pt idx="14">
                  <c:v>0.05</c:v>
                </c:pt>
                <c:pt idx="15">
                  <c:v>4.7E-2</c:v>
                </c:pt>
                <c:pt idx="16">
                  <c:v>2.5999999999999999E-2</c:v>
                </c:pt>
                <c:pt idx="17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D-4D44-83ED-9A62DA7D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441536"/>
        <c:axId val="54595520"/>
      </c:barChart>
      <c:catAx>
        <c:axId val="141441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54595520"/>
        <c:crosses val="autoZero"/>
        <c:auto val="1"/>
        <c:lblAlgn val="ctr"/>
        <c:lblOffset val="100"/>
        <c:noMultiLvlLbl val="0"/>
      </c:catAx>
      <c:valAx>
        <c:axId val="54595520"/>
        <c:scaling>
          <c:orientation val="minMax"/>
          <c:max val="1"/>
        </c:scaling>
        <c:delete val="1"/>
        <c:axPos val="t"/>
        <c:numFmt formatCode="0.00%" sourceLinked="1"/>
        <c:majorTickMark val="out"/>
        <c:minorTickMark val="none"/>
        <c:tickLblPos val="nextTo"/>
        <c:crossAx val="141441536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6401004481951"/>
          <c:y val="7.9901623558934737E-2"/>
          <c:w val="0.43209305654974944"/>
          <c:h val="0.92009837644106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Para un viaje de duración superior a 1 semana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Sheet1!$E$2:$E$11</c:f>
              <c:numCache>
                <c:formatCode>0%</c:formatCode>
                <c:ptCount val="10"/>
                <c:pt idx="0">
                  <c:v>0.05</c:v>
                </c:pt>
                <c:pt idx="1">
                  <c:v>0.04</c:v>
                </c:pt>
                <c:pt idx="2">
                  <c:v>0.05</c:v>
                </c:pt>
                <c:pt idx="3">
                  <c:v>0.13</c:v>
                </c:pt>
                <c:pt idx="4">
                  <c:v>0.04</c:v>
                </c:pt>
                <c:pt idx="5">
                  <c:v>0.06</c:v>
                </c:pt>
                <c:pt idx="6">
                  <c:v>0.14000000000000001</c:v>
                </c:pt>
                <c:pt idx="7">
                  <c:v>0.18</c:v>
                </c:pt>
                <c:pt idx="8">
                  <c:v>0.13</c:v>
                </c:pt>
                <c:pt idx="9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3-4EAD-9F62-312762F35D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64147456"/>
        <c:axId val="264496832"/>
      </c:barChart>
      <c:catAx>
        <c:axId val="264147456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es-ES"/>
          </a:p>
        </c:txPr>
        <c:crossAx val="264496832"/>
        <c:crosses val="autoZero"/>
        <c:auto val="1"/>
        <c:lblAlgn val="ctr"/>
        <c:lblOffset val="100"/>
        <c:noMultiLvlLbl val="0"/>
      </c:catAx>
      <c:valAx>
        <c:axId val="2644968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414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25967081217652"/>
          <c:y val="0.28079431346781336"/>
          <c:w val="0.7151804155321706"/>
          <c:h val="0.58679463805886967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Nada dispuesto a ir más de 1 vez al año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3.3123930571491576E-3"/>
                  <c:y val="-4.09841052940929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1F-4A8D-8892-9C58FF4CB24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1F-4A8D-8892-9C58FF4CB24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1F-4A8D-8892-9C58FF4CB24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1F-4A8D-8892-9C58FF4CB24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1F-4A8D-8892-9C58FF4CB24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1F-4A8D-8892-9C58FF4CB24C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1F-4A8D-8892-9C58FF4CB24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1F-4A8D-8892-9C58FF4CB24C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1F-4A8D-8892-9C58FF4CB24C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5">
                  <c:v>Córcega 
Algún momento</c:v>
                </c:pt>
                <c:pt idx="7">
                  <c:v>Madrid y
alrededores</c:v>
                </c:pt>
                <c:pt idx="8">
                  <c:v>Barcelona y
alrededores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 formatCode="0%">
                  <c:v>0.17</c:v>
                </c:pt>
                <c:pt idx="2" formatCode="0%">
                  <c:v>0.16</c:v>
                </c:pt>
                <c:pt idx="3" formatCode="0%">
                  <c:v>0.17499999999999999</c:v>
                </c:pt>
                <c:pt idx="5" formatCode="0%">
                  <c:v>0.13500000000000001</c:v>
                </c:pt>
                <c:pt idx="7" formatCode="0%">
                  <c:v>0.128</c:v>
                </c:pt>
                <c:pt idx="8" formatCode="0%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1F-4A8D-8892-9C58FF4CB24C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Poco dispuesto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5">
                  <c:v>Córcega 
Algún momento</c:v>
                </c:pt>
                <c:pt idx="7">
                  <c:v>Madrid y
alrededores</c:v>
                </c:pt>
                <c:pt idx="8">
                  <c:v>Barcelona y
alrededores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 formatCode="0%">
                  <c:v>0.29499999999999998</c:v>
                </c:pt>
                <c:pt idx="2" formatCode="0%">
                  <c:v>0.24299999999999999</c:v>
                </c:pt>
                <c:pt idx="3" formatCode="0%">
                  <c:v>0.31900000000000001</c:v>
                </c:pt>
                <c:pt idx="5" formatCode="0%">
                  <c:v>0.216</c:v>
                </c:pt>
                <c:pt idx="7" formatCode="0%">
                  <c:v>0.29899999999999999</c:v>
                </c:pt>
                <c:pt idx="8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1F-4A8D-8892-9C58FF4CB24C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Algo dispuesto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5">
                  <c:v>Córcega 
Algún momento</c:v>
                </c:pt>
                <c:pt idx="7">
                  <c:v>Madrid y
alrededores</c:v>
                </c:pt>
                <c:pt idx="8">
                  <c:v>Barcelona y
alrededores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 formatCode="0%">
                  <c:v>0.31</c:v>
                </c:pt>
                <c:pt idx="2" formatCode="0%">
                  <c:v>0.316</c:v>
                </c:pt>
                <c:pt idx="3" formatCode="0%">
                  <c:v>0.308</c:v>
                </c:pt>
                <c:pt idx="5" formatCode="0%">
                  <c:v>0.33800000000000002</c:v>
                </c:pt>
                <c:pt idx="7" formatCode="0%">
                  <c:v>0.34599999999999997</c:v>
                </c:pt>
                <c:pt idx="8" formatCode="0%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41F-4A8D-8892-9C58FF4CB24C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Bastante dispuesto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5">
                  <c:v>Córcega 
Algún momento</c:v>
                </c:pt>
                <c:pt idx="7">
                  <c:v>Madrid y
alrededores</c:v>
                </c:pt>
                <c:pt idx="8">
                  <c:v>Barcelona y
alrededores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 formatCode="0%">
                  <c:v>0.17499999999999999</c:v>
                </c:pt>
                <c:pt idx="2" formatCode="0%">
                  <c:v>0.19900000000000001</c:v>
                </c:pt>
                <c:pt idx="3" formatCode="0%">
                  <c:v>0.16400000000000001</c:v>
                </c:pt>
                <c:pt idx="5" formatCode="0%">
                  <c:v>0.216</c:v>
                </c:pt>
                <c:pt idx="7" formatCode="0%">
                  <c:v>0.17</c:v>
                </c:pt>
                <c:pt idx="8" formatCode="0%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1F-4A8D-8892-9C58FF4CB24C}"/>
            </c:ext>
          </c:extLst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Muy dispuesto a ir más de 1 vez al año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5">
                  <c:v>Córcega 
Algún momento</c:v>
                </c:pt>
                <c:pt idx="7">
                  <c:v>Madrid y
alrededores</c:v>
                </c:pt>
                <c:pt idx="8">
                  <c:v>Barcelona y
alrededores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 formatCode="0%">
                  <c:v>0.05</c:v>
                </c:pt>
                <c:pt idx="2" formatCode="0%">
                  <c:v>8.3000000000000004E-2</c:v>
                </c:pt>
                <c:pt idx="3" formatCode="0%">
                  <c:v>3.5000000000000003E-2</c:v>
                </c:pt>
                <c:pt idx="5" formatCode="0%">
                  <c:v>9.5000000000000001E-2</c:v>
                </c:pt>
                <c:pt idx="7" formatCode="0%">
                  <c:v>5.6000000000000001E-2</c:v>
                </c:pt>
                <c:pt idx="8" formatCode="0%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41F-4A8D-8892-9C58FF4CB2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64697856"/>
        <c:axId val="264498560"/>
      </c:barChart>
      <c:catAx>
        <c:axId val="2646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900" b="0"/>
            </a:pPr>
            <a:endParaRPr lang="es-ES"/>
          </a:p>
        </c:txPr>
        <c:crossAx val="264498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449856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64697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27625824818080608"/>
          <c:w val="0.20072656805749747"/>
          <c:h val="0.5869029403276601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+mj-lt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25967081217652"/>
          <c:y val="0.28079431346781336"/>
          <c:w val="0.66533617877204598"/>
          <c:h val="0.58679463805886967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Empeora la percepción que tengo de Córcega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3.3123930571491576E-3"/>
                  <c:y val="-4.09841052940929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A9-4800-AA11-F0F5F92E1D1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A9-4800-AA11-F0F5F92E1D1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A9-4800-AA11-F0F5F92E1D1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A9-4800-AA11-F0F5F92E1D1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A9-4800-AA11-F0F5F92E1D1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A9-4800-AA11-F0F5F92E1D1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A9-4800-AA11-F0F5F92E1D1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A9-4800-AA11-F0F5F92E1D1D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A9-4800-AA11-F0F5F92E1D1D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(Sheet1!$B$1:$C$1;Sheet1!$I$1:$J$1)</c:f>
              <c:strCache>
                <c:ptCount val="4"/>
                <c:pt idx="0">
                  <c:v>TOTAL</c:v>
                </c:pt>
                <c:pt idx="2">
                  <c:v>Madrid y
alrededores</c:v>
                </c:pt>
                <c:pt idx="3">
                  <c:v>Barcelona y
alrededores</c:v>
                </c:pt>
              </c:strCache>
            </c:strRef>
          </c:cat>
          <c:val>
            <c:numRef>
              <c:f>(Sheet1!$B$2:$C$2;Sheet1!$I$2:$J$2)</c:f>
              <c:numCache>
                <c:formatCode>General</c:formatCode>
                <c:ptCount val="4"/>
                <c:pt idx="0" formatCode="0%">
                  <c:v>1.4E-2</c:v>
                </c:pt>
                <c:pt idx="2" formatCode="0%">
                  <c:v>8.0000000000000002E-3</c:v>
                </c:pt>
                <c:pt idx="3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A9-4800-AA11-F0F5F92E1D1D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 cambia la percepción que tengo de Córcega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(Sheet1!$B$1:$C$1;Sheet1!$I$1:$J$1)</c:f>
              <c:strCache>
                <c:ptCount val="4"/>
                <c:pt idx="0">
                  <c:v>TOTAL</c:v>
                </c:pt>
                <c:pt idx="2">
                  <c:v>Madrid y
alrededores</c:v>
                </c:pt>
                <c:pt idx="3">
                  <c:v>Barcelona y
alrededores</c:v>
                </c:pt>
              </c:strCache>
            </c:strRef>
          </c:cat>
          <c:val>
            <c:numRef>
              <c:f>(Sheet1!$B$3:$C$3;Sheet1!$I$3:$J$3)</c:f>
              <c:numCache>
                <c:formatCode>General</c:formatCode>
                <c:ptCount val="4"/>
                <c:pt idx="0" formatCode="0%">
                  <c:v>0.38600000000000001</c:v>
                </c:pt>
                <c:pt idx="2" formatCode="0%">
                  <c:v>0.34599999999999997</c:v>
                </c:pt>
                <c:pt idx="3" formatCode="0%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A9-4800-AA11-F0F5F92E1D1D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Hace que mejore mi percepción de Córcega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(Sheet1!$B$1:$C$1;Sheet1!$I$1:$J$1)</c:f>
              <c:strCache>
                <c:ptCount val="4"/>
                <c:pt idx="0">
                  <c:v>TOTAL</c:v>
                </c:pt>
                <c:pt idx="2">
                  <c:v>Madrid y
alrededores</c:v>
                </c:pt>
                <c:pt idx="3">
                  <c:v>Barcelona y
alrededores</c:v>
                </c:pt>
              </c:strCache>
            </c:strRef>
          </c:cat>
          <c:val>
            <c:numRef>
              <c:f>(Sheet1!$B$4:$C$4;Sheet1!$I$4:$J$4)</c:f>
              <c:numCache>
                <c:formatCode>General</c:formatCode>
                <c:ptCount val="4"/>
                <c:pt idx="0" formatCode="0%">
                  <c:v>0.6</c:v>
                </c:pt>
                <c:pt idx="2" formatCode="0%">
                  <c:v>0.64500000000000002</c:v>
                </c:pt>
                <c:pt idx="3" formatCode="0%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5A9-4800-AA11-F0F5F92E1D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65143808"/>
        <c:axId val="264500864"/>
      </c:barChart>
      <c:catAx>
        <c:axId val="26514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900" b="0"/>
            </a:pPr>
            <a:endParaRPr lang="es-ES"/>
          </a:p>
        </c:txPr>
        <c:crossAx val="264500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450086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65143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27625824818080608"/>
          <c:w val="0.20072656805749747"/>
          <c:h val="0.5869029403276601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+mj-lt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063674300060674"/>
          <c:y val="3.4343434343434343E-2"/>
          <c:w val="0.38270147028050011"/>
          <c:h val="0.84630476942635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854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22-488F-92F5-56A37A010C7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22-488F-92F5-56A37A010C74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El precio elevado</c:v>
                </c:pt>
                <c:pt idx="1">
                  <c:v>Perjuico al medio ambiente</c:v>
                </c:pt>
                <c:pt idx="2">
                  <c:v>El vuelo en sí</c:v>
                </c:pt>
                <c:pt idx="3">
                  <c:v>Masificación</c:v>
                </c:pt>
                <c:pt idx="4">
                  <c:v>Poca gente</c:v>
                </c:pt>
                <c:pt idx="5">
                  <c:v>Precio Low Cost</c:v>
                </c:pt>
                <c:pt idx="6">
                  <c:v>Otros Inconvenientes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0.38900000000000001</c:v>
                </c:pt>
                <c:pt idx="1">
                  <c:v>0.16700000000000001</c:v>
                </c:pt>
                <c:pt idx="2">
                  <c:v>0.111</c:v>
                </c:pt>
                <c:pt idx="3">
                  <c:v>0.111</c:v>
                </c:pt>
                <c:pt idx="4">
                  <c:v>0.111</c:v>
                </c:pt>
                <c:pt idx="5">
                  <c:v>0.111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22-488F-92F5-56A37A010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1550848"/>
        <c:axId val="264447104"/>
      </c:barChart>
      <c:catAx>
        <c:axId val="281550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64447104"/>
        <c:crosses val="autoZero"/>
        <c:auto val="1"/>
        <c:lblAlgn val="ctr"/>
        <c:lblOffset val="100"/>
        <c:noMultiLvlLbl val="0"/>
      </c:catAx>
      <c:valAx>
        <c:axId val="264447104"/>
        <c:scaling>
          <c:orientation val="minMax"/>
          <c:max val="1"/>
        </c:scaling>
        <c:delete val="1"/>
        <c:axPos val="t"/>
        <c:numFmt formatCode="0.00%" sourceLinked="1"/>
        <c:majorTickMark val="out"/>
        <c:minorTickMark val="none"/>
        <c:tickLblPos val="nextTo"/>
        <c:crossAx val="281550848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17360572837511"/>
          <c:y val="3.4505578855236377E-2"/>
          <c:w val="0.81268070732103925"/>
          <c:h val="0.714151995621102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Menos de 100 €</c:v>
                </c:pt>
              </c:strCache>
            </c:strRef>
          </c:tx>
          <c:spPr>
            <a:solidFill>
              <a:srgbClr val="00AEEF">
                <a:lumMod val="20000"/>
                <a:lumOff val="80000"/>
              </a:srgbClr>
            </a:solidFill>
            <a:ln w="20612">
              <a:noFill/>
            </a:ln>
          </c:spPr>
          <c:invertIfNegative val="0"/>
          <c:dLbls>
            <c:numFmt formatCode="0%" sourceLinked="0"/>
            <c:spPr>
              <a:noFill/>
              <a:ln w="20612">
                <a:noFill/>
              </a:ln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 formatCode="0.00%">
                  <c:v>0.17599999999999999</c:v>
                </c:pt>
                <c:pt idx="2" formatCode="0.00%">
                  <c:v>0.107</c:v>
                </c:pt>
                <c:pt idx="3" formatCode="0.00%">
                  <c:v>0.20799999999999999</c:v>
                </c:pt>
                <c:pt idx="4" formatCode="0.00%">
                  <c:v>9.5000000000000001E-2</c:v>
                </c:pt>
                <c:pt idx="6" formatCode="0.00%">
                  <c:v>0.14499999999999999</c:v>
                </c:pt>
                <c:pt idx="7" formatCode="0.00%">
                  <c:v>0.21299999999999999</c:v>
                </c:pt>
                <c:pt idx="9" formatCode="0.00%">
                  <c:v>0.16500000000000001</c:v>
                </c:pt>
                <c:pt idx="10" formatCode="0.00%">
                  <c:v>0.188</c:v>
                </c:pt>
                <c:pt idx="12" formatCode="0.00%">
                  <c:v>0.21099999999999999</c:v>
                </c:pt>
                <c:pt idx="13" formatCode="0.00%">
                  <c:v>0.184</c:v>
                </c:pt>
                <c:pt idx="14" formatCode="0.00%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3-4B9D-9FC4-18317806A4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100 - 140 €</c:v>
                </c:pt>
              </c:strCache>
            </c:strRef>
          </c:tx>
          <c:spPr>
            <a:solidFill>
              <a:srgbClr val="00AEEF">
                <a:lumMod val="60000"/>
                <a:lumOff val="40000"/>
              </a:srgbClr>
            </a:solidFill>
            <a:ln w="20612">
              <a:noFill/>
            </a:ln>
          </c:spPr>
          <c:invertIfNegative val="0"/>
          <c:dLbls>
            <c:numFmt formatCode="0%" sourceLinked="0"/>
            <c:spPr>
              <a:noFill/>
              <a:ln w="20612">
                <a:noFill/>
              </a:ln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 formatCode="0.00%">
                  <c:v>0.223</c:v>
                </c:pt>
                <c:pt idx="2" formatCode="0.00%">
                  <c:v>0.22800000000000001</c:v>
                </c:pt>
                <c:pt idx="3" formatCode="0.00%">
                  <c:v>0.221</c:v>
                </c:pt>
                <c:pt idx="4" formatCode="0.00%">
                  <c:v>0.16200000000000001</c:v>
                </c:pt>
                <c:pt idx="6" formatCode="0.00%">
                  <c:v>0.19800000000000001</c:v>
                </c:pt>
                <c:pt idx="7" formatCode="0.00%">
                  <c:v>0.253</c:v>
                </c:pt>
                <c:pt idx="9" formatCode="0.00%">
                  <c:v>0.20399999999999999</c:v>
                </c:pt>
                <c:pt idx="10" formatCode="0.00%">
                  <c:v>0.24199999999999999</c:v>
                </c:pt>
                <c:pt idx="12" formatCode="0.00%">
                  <c:v>0.23300000000000001</c:v>
                </c:pt>
                <c:pt idx="13" formatCode="0.00%">
                  <c:v>0.21099999999999999</c:v>
                </c:pt>
                <c:pt idx="14" formatCode="0.00%">
                  <c:v>0.23200000000000001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3-4B9D-9FC4-18317806A41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141 - 180 €</c:v>
                </c:pt>
              </c:strCache>
            </c:strRef>
          </c:tx>
          <c:spPr>
            <a:solidFill>
              <a:srgbClr val="00AEEF">
                <a:lumMod val="75000"/>
              </a:srgb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 formatCode="0.00%">
                  <c:v>0.216</c:v>
                </c:pt>
                <c:pt idx="2" formatCode="0.00%">
                  <c:v>0.22800000000000001</c:v>
                </c:pt>
                <c:pt idx="3" formatCode="0.00%">
                  <c:v>0.21</c:v>
                </c:pt>
                <c:pt idx="4" formatCode="0.00%">
                  <c:v>0.216</c:v>
                </c:pt>
                <c:pt idx="6" formatCode="0.00%">
                  <c:v>0.20699999999999999</c:v>
                </c:pt>
                <c:pt idx="7" formatCode="0.00%">
                  <c:v>0.22700000000000001</c:v>
                </c:pt>
                <c:pt idx="9" formatCode="0.00%">
                  <c:v>0.22</c:v>
                </c:pt>
                <c:pt idx="10" formatCode="0.00%">
                  <c:v>0.21199999999999999</c:v>
                </c:pt>
                <c:pt idx="12" formatCode="0.00%">
                  <c:v>0.19500000000000001</c:v>
                </c:pt>
                <c:pt idx="13" formatCode="0.00%">
                  <c:v>0.222</c:v>
                </c:pt>
                <c:pt idx="14" formatCode="0.00%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13-4B9D-9FC4-18317806A41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181 - 240 €</c:v>
                </c:pt>
              </c:strCache>
            </c:strRef>
          </c:tx>
          <c:spPr>
            <a:solidFill>
              <a:srgbClr val="00AEE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 formatCode="0.00%">
                  <c:v>0.158</c:v>
                </c:pt>
                <c:pt idx="2" formatCode="0.00%">
                  <c:v>0.189</c:v>
                </c:pt>
                <c:pt idx="3" formatCode="0.00%">
                  <c:v>0.14399999999999999</c:v>
                </c:pt>
                <c:pt idx="4" formatCode="0.00%">
                  <c:v>0.216</c:v>
                </c:pt>
                <c:pt idx="6" formatCode="0.00%">
                  <c:v>0.187</c:v>
                </c:pt>
                <c:pt idx="7" formatCode="0.00%">
                  <c:v>0.123</c:v>
                </c:pt>
                <c:pt idx="9" formatCode="0.00%">
                  <c:v>0.155</c:v>
                </c:pt>
                <c:pt idx="10" formatCode="0.00%">
                  <c:v>0.161</c:v>
                </c:pt>
                <c:pt idx="12" formatCode="0.00%">
                  <c:v>0.16500000000000001</c:v>
                </c:pt>
                <c:pt idx="13" formatCode="0.00%">
                  <c:v>0.15</c:v>
                </c:pt>
                <c:pt idx="14" formatCode="0.00%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13-4B9D-9FC4-18317806A41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Más de 240 €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  <c:pt idx="0" formatCode="0.00%">
                  <c:v>0.22600000000000001</c:v>
                </c:pt>
                <c:pt idx="2" formatCode="0.00%">
                  <c:v>0.248</c:v>
                </c:pt>
                <c:pt idx="3" formatCode="0.00%">
                  <c:v>0.217</c:v>
                </c:pt>
                <c:pt idx="4" formatCode="0.00%">
                  <c:v>0.311</c:v>
                </c:pt>
                <c:pt idx="6" formatCode="0.00%">
                  <c:v>0.26300000000000001</c:v>
                </c:pt>
                <c:pt idx="7" formatCode="0.00%">
                  <c:v>0.183</c:v>
                </c:pt>
                <c:pt idx="9" formatCode="0.00%">
                  <c:v>0.25600000000000001</c:v>
                </c:pt>
                <c:pt idx="10" formatCode="0.00%">
                  <c:v>0.19700000000000001</c:v>
                </c:pt>
                <c:pt idx="12" formatCode="0.00%">
                  <c:v>0.19500000000000001</c:v>
                </c:pt>
                <c:pt idx="13" formatCode="0.00%">
                  <c:v>0.23300000000000001</c:v>
                </c:pt>
                <c:pt idx="14" formatCode="0.00%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13-4B9D-9FC4-18317806A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81556480"/>
        <c:axId val="264449984"/>
      </c:barChart>
      <c:catAx>
        <c:axId val="281556480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ln w="76061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5F5F5F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64449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44499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1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81556480"/>
        <c:crosses val="autoZero"/>
        <c:crossBetween val="between"/>
      </c:valAx>
      <c:spPr>
        <a:noFill/>
        <a:ln w="25354">
          <a:noFill/>
        </a:ln>
      </c:spPr>
    </c:plotArea>
    <c:legend>
      <c:legendPos val="l"/>
      <c:layout>
        <c:manualLayout>
          <c:xMode val="edge"/>
          <c:yMode val="edge"/>
          <c:x val="0"/>
          <c:y val="8.5696888889222361E-2"/>
          <c:w val="0.12933189039885859"/>
          <c:h val="0.58544847126744237"/>
        </c:manualLayout>
      </c:layout>
      <c:overlay val="0"/>
      <c:spPr>
        <a:noFill/>
        <a:ln w="20612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5F5F5F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365612193212692"/>
          <c:y val="0.11073868350271729"/>
          <c:w val="0.75888244232628821"/>
          <c:h val="0.614850964566555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Muy caro</c:v>
                </c:pt>
              </c:strCache>
            </c:strRef>
          </c:tx>
          <c:spPr>
            <a:solidFill>
              <a:srgbClr val="C00000"/>
            </a:solidFill>
            <a:ln w="20612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FA-4EB3-90A1-3AB471813AB9}"/>
                </c:ext>
              </c:extLst>
            </c:dLbl>
            <c:numFmt formatCode="0%" sourceLinked="0"/>
            <c:spPr>
              <a:noFill/>
              <a:ln w="20612">
                <a:noFill/>
              </a:ln>
            </c:spPr>
            <c:txPr>
              <a:bodyPr/>
              <a:lstStyle/>
              <a:p>
                <a:pPr algn="ctr">
                  <a:defRPr lang="es-ES" sz="1198" b="1" i="0" u="none" strike="noStrike" kern="1200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2">
                  <c:v>Menos de 100 €</c:v>
                </c:pt>
                <c:pt idx="3">
                  <c:v> 100 - 140 €</c:v>
                </c:pt>
                <c:pt idx="4">
                  <c:v> 141 - 180 €</c:v>
                </c:pt>
                <c:pt idx="5">
                  <c:v> 181 - 240 €</c:v>
                </c:pt>
                <c:pt idx="6">
                  <c:v>Más de 240 €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 formatCode="0%">
                  <c:v>2.5999999999999999E-2</c:v>
                </c:pt>
                <c:pt idx="2" formatCode="0%">
                  <c:v>0</c:v>
                </c:pt>
                <c:pt idx="3" formatCode="0%">
                  <c:v>1.4E-2</c:v>
                </c:pt>
                <c:pt idx="4" formatCode="0%">
                  <c:v>3.5000000000000003E-2</c:v>
                </c:pt>
                <c:pt idx="5" formatCode="0%">
                  <c:v>4.8000000000000001E-2</c:v>
                </c:pt>
                <c:pt idx="6" formatCode="0%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FA-4EB3-90A1-3AB471813AB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Caro</c:v>
                </c:pt>
              </c:strCache>
            </c:strRef>
          </c:tx>
          <c:spPr>
            <a:solidFill>
              <a:srgbClr val="FFC000"/>
            </a:solidFill>
            <a:ln w="20612">
              <a:noFill/>
            </a:ln>
          </c:spPr>
          <c:invertIfNegative val="0"/>
          <c:dLbls>
            <c:dLbl>
              <c:idx val="2"/>
              <c:layout>
                <c:manualLayout>
                  <c:x val="-5.3605618560084181E-17"/>
                  <c:y val="-1.554715900152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FA-4EB3-90A1-3AB471813AB9}"/>
                </c:ext>
              </c:extLst>
            </c:dLbl>
            <c:numFmt formatCode="0%" sourceLinked="0"/>
            <c:spPr>
              <a:noFill/>
              <a:ln w="20612">
                <a:noFill/>
              </a:ln>
            </c:spPr>
            <c:txPr>
              <a:bodyPr/>
              <a:lstStyle/>
              <a:p>
                <a:pPr algn="ctr">
                  <a:defRPr lang="es-ES" sz="1198" b="1" i="0" u="none" strike="noStrike" kern="1200" baseline="0">
                    <a:solidFill>
                      <a:srgbClr val="5F5F5F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2">
                  <c:v>Menos de 100 €</c:v>
                </c:pt>
                <c:pt idx="3">
                  <c:v> 100 - 140 €</c:v>
                </c:pt>
                <c:pt idx="4">
                  <c:v> 141 - 180 €</c:v>
                </c:pt>
                <c:pt idx="5">
                  <c:v> 181 - 240 €</c:v>
                </c:pt>
                <c:pt idx="6">
                  <c:v>Más de 240 €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 formatCode="0%">
                  <c:v>0.16</c:v>
                </c:pt>
                <c:pt idx="2" formatCode="0%">
                  <c:v>6.9000000000000006E-2</c:v>
                </c:pt>
                <c:pt idx="3" formatCode="0%">
                  <c:v>0.10199999999999999</c:v>
                </c:pt>
                <c:pt idx="4" formatCode="0%">
                  <c:v>0.183</c:v>
                </c:pt>
                <c:pt idx="5" formatCode="0%">
                  <c:v>0.192</c:v>
                </c:pt>
                <c:pt idx="6" formatCode="0%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FA-4EB3-90A1-3AB471813AB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Adecuado</c:v>
                </c:pt>
              </c:strCache>
            </c:strRef>
          </c:tx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2">
                  <c:v>Menos de 100 €</c:v>
                </c:pt>
                <c:pt idx="3">
                  <c:v> 100 - 140 €</c:v>
                </c:pt>
                <c:pt idx="4">
                  <c:v> 141 - 180 €</c:v>
                </c:pt>
                <c:pt idx="5">
                  <c:v> 181 - 240 €</c:v>
                </c:pt>
                <c:pt idx="6">
                  <c:v>Más de 240 €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 formatCode="0%">
                  <c:v>0.74299999999999999</c:v>
                </c:pt>
                <c:pt idx="2" formatCode="0%">
                  <c:v>0.76700000000000002</c:v>
                </c:pt>
                <c:pt idx="3" formatCode="0%">
                  <c:v>0.79600000000000004</c:v>
                </c:pt>
                <c:pt idx="4" formatCode="0%">
                  <c:v>0.76800000000000002</c:v>
                </c:pt>
                <c:pt idx="5" formatCode="0%">
                  <c:v>0.71199999999999997</c:v>
                </c:pt>
                <c:pt idx="6" formatCode="0%">
                  <c:v>0.67100000000000004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FA-4EB3-90A1-3AB471813AB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Barato</c:v>
                </c:pt>
              </c:strCache>
            </c:strRef>
          </c:tx>
          <c:spPr>
            <a:solidFill>
              <a:srgbClr val="8DC63F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3157894736842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FA-4EB3-90A1-3AB471813AB9}"/>
                </c:ext>
              </c:extLst>
            </c:dLbl>
            <c:dLbl>
              <c:idx val="2"/>
              <c:layout>
                <c:manualLayout>
                  <c:x val="1.46198830409356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FA-4EB3-90A1-3AB471813AB9}"/>
                </c:ext>
              </c:extLst>
            </c:dLbl>
            <c:dLbl>
              <c:idx val="3"/>
              <c:layout>
                <c:manualLayout>
                  <c:x val="1.3157894736842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FA-4EB3-90A1-3AB471813AB9}"/>
                </c:ext>
              </c:extLst>
            </c:dLbl>
            <c:dLbl>
              <c:idx val="5"/>
              <c:layout>
                <c:manualLayout>
                  <c:x val="1.3157894736842105E-2"/>
                  <c:y val="-3.886789750382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FA-4EB3-90A1-3AB471813AB9}"/>
                </c:ext>
              </c:extLst>
            </c:dLbl>
            <c:dLbl>
              <c:idx val="6"/>
              <c:layout>
                <c:manualLayout>
                  <c:x val="1.3157894736842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FA-4EB3-90A1-3AB471813AB9}"/>
                </c:ext>
              </c:extLst>
            </c:dLbl>
            <c:dLbl>
              <c:idx val="8"/>
              <c:layout>
                <c:manualLayout>
                  <c:x val="1.3157894736842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FA-4EB3-90A1-3AB471813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2">
                  <c:v>Menos de 100 €</c:v>
                </c:pt>
                <c:pt idx="3">
                  <c:v> 100 - 140 €</c:v>
                </c:pt>
                <c:pt idx="4">
                  <c:v> 141 - 180 €</c:v>
                </c:pt>
                <c:pt idx="5">
                  <c:v> 181 - 240 €</c:v>
                </c:pt>
                <c:pt idx="6">
                  <c:v>Más de 240 €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 formatCode="0%">
                  <c:v>6.0999999999999999E-2</c:v>
                </c:pt>
                <c:pt idx="2" formatCode="0%">
                  <c:v>0.155</c:v>
                </c:pt>
                <c:pt idx="3" formatCode="0%">
                  <c:v>8.2000000000000003E-2</c:v>
                </c:pt>
                <c:pt idx="4" formatCode="0%">
                  <c:v>1.4E-2</c:v>
                </c:pt>
                <c:pt idx="5" formatCode="0%">
                  <c:v>2.9000000000000001E-2</c:v>
                </c:pt>
                <c:pt idx="6" formatCode="0%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2FA-4EB3-90A1-3AB471813AB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Muy barato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Lbls>
            <c:dLbl>
              <c:idx val="0"/>
              <c:layout>
                <c:manualLayout>
                  <c:x val="-1.1695906432748537E-2"/>
                  <c:y val="-3.886789750382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FA-4EB3-90A1-3AB471813AB9}"/>
                </c:ext>
              </c:extLst>
            </c:dLbl>
            <c:dLbl>
              <c:idx val="2"/>
              <c:layout>
                <c:manualLayout>
                  <c:x val="8.7719298245613492E-3"/>
                  <c:y val="-1.55471590015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FA-4EB3-90A1-3AB471813AB9}"/>
                </c:ext>
              </c:extLst>
            </c:dLbl>
            <c:dLbl>
              <c:idx val="3"/>
              <c:layout>
                <c:manualLayout>
                  <c:x val="-1.1695906432748537E-2"/>
                  <c:y val="-1.1660369251147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FA-4EB3-90A1-3AB471813A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FA-4EB3-90A1-3AB471813AB9}"/>
                </c:ext>
              </c:extLst>
            </c:dLbl>
            <c:dLbl>
              <c:idx val="5"/>
              <c:layout>
                <c:manualLayout>
                  <c:x val="-2.046783625730994E-2"/>
                  <c:y val="-1.1660369251147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FA-4EB3-90A1-3AB471813AB9}"/>
                </c:ext>
              </c:extLst>
            </c:dLbl>
            <c:dLbl>
              <c:idx val="6"/>
              <c:layout>
                <c:manualLayout>
                  <c:x val="-1.16959064327485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FA-4EB3-90A1-3AB471813AB9}"/>
                </c:ext>
              </c:extLst>
            </c:dLbl>
            <c:dLbl>
              <c:idx val="8"/>
              <c:layout>
                <c:manualLayout>
                  <c:x val="-1.3157894736842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2FA-4EB3-90A1-3AB471813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2">
                  <c:v>Menos de 100 €</c:v>
                </c:pt>
                <c:pt idx="3">
                  <c:v> 100 - 140 €</c:v>
                </c:pt>
                <c:pt idx="4">
                  <c:v> 141 - 180 €</c:v>
                </c:pt>
                <c:pt idx="5">
                  <c:v> 181 - 240 €</c:v>
                </c:pt>
                <c:pt idx="6">
                  <c:v>Más de 240 €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 formatCode="0%">
                  <c:v>1.0999999999999999E-2</c:v>
                </c:pt>
                <c:pt idx="2" formatCode="0%">
                  <c:v>8.9999999999999993E-3</c:v>
                </c:pt>
                <c:pt idx="3" formatCode="0%">
                  <c:v>7.0000000000000001E-3</c:v>
                </c:pt>
                <c:pt idx="4" formatCode="0%">
                  <c:v>0</c:v>
                </c:pt>
                <c:pt idx="5" formatCode="0%">
                  <c:v>1.9E-2</c:v>
                </c:pt>
                <c:pt idx="6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2FA-4EB3-90A1-3AB471813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81695744"/>
        <c:axId val="264452288"/>
      </c:barChart>
      <c:catAx>
        <c:axId val="28169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76061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5F5F5F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6445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44522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1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81695744"/>
        <c:crosses val="autoZero"/>
        <c:crossBetween val="between"/>
      </c:valAx>
      <c:spPr>
        <a:noFill/>
        <a:ln w="25354">
          <a:noFill/>
        </a:ln>
      </c:spPr>
    </c:plotArea>
    <c:legend>
      <c:legendPos val="l"/>
      <c:layout>
        <c:manualLayout>
          <c:xMode val="edge"/>
          <c:yMode val="edge"/>
          <c:x val="1.725387944927937E-2"/>
          <c:y val="0.17007918645511921"/>
          <c:w val="0.10272585992540406"/>
          <c:h val="0.54552777402020758"/>
        </c:manualLayout>
      </c:layout>
      <c:overlay val="0"/>
      <c:spPr>
        <a:noFill/>
        <a:ln w="20612">
          <a:noFill/>
        </a:ln>
      </c:spPr>
      <c:txPr>
        <a:bodyPr/>
        <a:lstStyle/>
        <a:p>
          <a:pPr>
            <a:defRPr sz="1098" b="0" i="0" u="none" strike="noStrike" baseline="0">
              <a:solidFill>
                <a:srgbClr val="5F5F5F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981002833216153"/>
          <c:y val="3.4505578855236377E-2"/>
          <c:w val="0.79904433172029399"/>
          <c:h val="0.714151995621102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150 € o menos</c:v>
                </c:pt>
              </c:strCache>
            </c:strRef>
          </c:tx>
          <c:spPr>
            <a:solidFill>
              <a:srgbClr val="00AEEF">
                <a:lumMod val="20000"/>
                <a:lumOff val="80000"/>
              </a:srgbClr>
            </a:solidFill>
            <a:ln w="2061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 formatCode="0%">
                  <c:v>0.28599999999999998</c:v>
                </c:pt>
                <c:pt idx="2" formatCode="0%">
                  <c:v>0.223</c:v>
                </c:pt>
                <c:pt idx="3" formatCode="0%">
                  <c:v>0.314</c:v>
                </c:pt>
                <c:pt idx="4" formatCode="0%">
                  <c:v>0.189</c:v>
                </c:pt>
                <c:pt idx="6" formatCode="0%">
                  <c:v>0.251</c:v>
                </c:pt>
                <c:pt idx="7" formatCode="0%">
                  <c:v>0.32700000000000001</c:v>
                </c:pt>
                <c:pt idx="9" formatCode="0%">
                  <c:v>0.26500000000000001</c:v>
                </c:pt>
                <c:pt idx="10" formatCode="0%">
                  <c:v>0.30599999999999999</c:v>
                </c:pt>
                <c:pt idx="12" formatCode="0%">
                  <c:v>0.34599999999999997</c:v>
                </c:pt>
                <c:pt idx="13" formatCode="0%">
                  <c:v>0.27800000000000002</c:v>
                </c:pt>
                <c:pt idx="14" formatCode="0%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D-4936-A743-E0200D351D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Entre 151 y 200 €</c:v>
                </c:pt>
              </c:strCache>
            </c:strRef>
          </c:tx>
          <c:spPr>
            <a:solidFill>
              <a:srgbClr val="00AEEF">
                <a:lumMod val="60000"/>
                <a:lumOff val="40000"/>
              </a:srgbClr>
            </a:solidFill>
            <a:ln w="20612">
              <a:noFill/>
            </a:ln>
          </c:spPr>
          <c:invertIfNegative val="0"/>
          <c:dLbls>
            <c:numFmt formatCode="0%" sourceLinked="0"/>
            <c:spPr>
              <a:noFill/>
              <a:ln w="20612">
                <a:noFill/>
              </a:ln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 formatCode="0%">
                  <c:v>0.23300000000000001</c:v>
                </c:pt>
                <c:pt idx="2" formatCode="0%">
                  <c:v>0.214</c:v>
                </c:pt>
                <c:pt idx="3" formatCode="0%">
                  <c:v>0.24099999999999999</c:v>
                </c:pt>
                <c:pt idx="4" formatCode="0%">
                  <c:v>0.189</c:v>
                </c:pt>
                <c:pt idx="6" formatCode="0%">
                  <c:v>0.221</c:v>
                </c:pt>
                <c:pt idx="7" formatCode="0%">
                  <c:v>0.247</c:v>
                </c:pt>
                <c:pt idx="9" formatCode="0%">
                  <c:v>0.223</c:v>
                </c:pt>
                <c:pt idx="10" formatCode="0%">
                  <c:v>0.24199999999999999</c:v>
                </c:pt>
                <c:pt idx="12" formatCode="0%">
                  <c:v>0.22600000000000001</c:v>
                </c:pt>
                <c:pt idx="13" formatCode="0%">
                  <c:v>0.27100000000000002</c:v>
                </c:pt>
                <c:pt idx="14" formatCode="0%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4D-4936-A743-E0200D351D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Entre 201 y 300 €</c:v>
                </c:pt>
              </c:strCache>
            </c:strRef>
          </c:tx>
          <c:spPr>
            <a:solidFill>
              <a:srgbClr val="00AEEF">
                <a:lumMod val="50000"/>
              </a:srgb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 formatCode="0%">
                  <c:v>0.26100000000000001</c:v>
                </c:pt>
                <c:pt idx="2" formatCode="0%">
                  <c:v>0.33</c:v>
                </c:pt>
                <c:pt idx="3" formatCode="0%">
                  <c:v>0.23</c:v>
                </c:pt>
                <c:pt idx="4" formatCode="0%">
                  <c:v>0.33800000000000002</c:v>
                </c:pt>
                <c:pt idx="6" formatCode="0%">
                  <c:v>0.27700000000000002</c:v>
                </c:pt>
                <c:pt idx="7" formatCode="0%">
                  <c:v>0.24299999999999999</c:v>
                </c:pt>
                <c:pt idx="9" formatCode="0%">
                  <c:v>0.24399999999999999</c:v>
                </c:pt>
                <c:pt idx="10" formatCode="0%">
                  <c:v>0.27900000000000003</c:v>
                </c:pt>
                <c:pt idx="12" formatCode="0%">
                  <c:v>0.23300000000000001</c:v>
                </c:pt>
                <c:pt idx="13" formatCode="0%">
                  <c:v>0.222</c:v>
                </c:pt>
                <c:pt idx="14" formatCode="0%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4D-4936-A743-E0200D351DD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Más de 300 €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 formatCode="0%">
                  <c:v>0.22</c:v>
                </c:pt>
                <c:pt idx="2" formatCode="0%">
                  <c:v>0.23300000000000001</c:v>
                </c:pt>
                <c:pt idx="3" formatCode="0%">
                  <c:v>0.215</c:v>
                </c:pt>
                <c:pt idx="4" formatCode="0%">
                  <c:v>0.28399999999999997</c:v>
                </c:pt>
                <c:pt idx="6" formatCode="0%">
                  <c:v>0.251</c:v>
                </c:pt>
                <c:pt idx="7" formatCode="0%">
                  <c:v>0.183</c:v>
                </c:pt>
                <c:pt idx="9" formatCode="0%">
                  <c:v>0.26800000000000002</c:v>
                </c:pt>
                <c:pt idx="10" formatCode="0%">
                  <c:v>0.17299999999999999</c:v>
                </c:pt>
                <c:pt idx="12" formatCode="0%">
                  <c:v>0.19500000000000001</c:v>
                </c:pt>
                <c:pt idx="13" formatCode="0%">
                  <c:v>0.22900000000000001</c:v>
                </c:pt>
                <c:pt idx="14" formatCode="0%">
                  <c:v>0.224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4D-4936-A743-E0200D351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81805824"/>
        <c:axId val="261407872"/>
      </c:barChart>
      <c:catAx>
        <c:axId val="281805824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ln w="76061">
            <a:solidFill>
              <a:schemeClr val="tx1"/>
            </a:solidFill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5F5F5F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61407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14078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1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81805824"/>
        <c:crosses val="autoZero"/>
        <c:crossBetween val="between"/>
      </c:valAx>
      <c:spPr>
        <a:noFill/>
        <a:ln w="25354">
          <a:noFill/>
        </a:ln>
      </c:spPr>
    </c:plotArea>
    <c:legend>
      <c:legendPos val="l"/>
      <c:layout>
        <c:manualLayout>
          <c:xMode val="edge"/>
          <c:yMode val="edge"/>
          <c:x val="0"/>
          <c:y val="8.5696888889222361E-2"/>
          <c:w val="0.15627965807177363"/>
          <c:h val="0.69576061150770974"/>
        </c:manualLayout>
      </c:layout>
      <c:overlay val="0"/>
      <c:spPr>
        <a:noFill/>
        <a:ln w="20612">
          <a:noFill/>
        </a:ln>
      </c:spPr>
      <c:txPr>
        <a:bodyPr/>
        <a:lstStyle/>
        <a:p>
          <a:pPr>
            <a:defRPr sz="1098" b="0" i="0" u="none" strike="noStrike" baseline="0">
              <a:solidFill>
                <a:srgbClr val="5F5F5F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981002833216153"/>
          <c:y val="3.4505578855236377E-2"/>
          <c:w val="0.79904433172029399"/>
          <c:h val="0.714151995621102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100 € o menos</c:v>
                </c:pt>
              </c:strCache>
            </c:strRef>
          </c:tx>
          <c:spPr>
            <a:solidFill>
              <a:srgbClr val="00AEEF">
                <a:lumMod val="20000"/>
                <a:lumOff val="80000"/>
              </a:srgbClr>
            </a:solidFill>
            <a:ln w="2061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 formatCode="0%">
                  <c:v>0.20699999999999999</c:v>
                </c:pt>
                <c:pt idx="2" formatCode="0%">
                  <c:v>0.13100000000000001</c:v>
                </c:pt>
                <c:pt idx="3" formatCode="0%">
                  <c:v>0.24099999999999999</c:v>
                </c:pt>
                <c:pt idx="4" formatCode="0%">
                  <c:v>0.122</c:v>
                </c:pt>
                <c:pt idx="6" formatCode="0%">
                  <c:v>0.182</c:v>
                </c:pt>
                <c:pt idx="7" formatCode="0%">
                  <c:v>0.23699999999999999</c:v>
                </c:pt>
                <c:pt idx="9" formatCode="0%">
                  <c:v>0.20100000000000001</c:v>
                </c:pt>
                <c:pt idx="10" formatCode="0%">
                  <c:v>0.21199999999999999</c:v>
                </c:pt>
                <c:pt idx="12" formatCode="0%">
                  <c:v>0.28599999999999998</c:v>
                </c:pt>
                <c:pt idx="13" formatCode="0%">
                  <c:v>0.20699999999999999</c:v>
                </c:pt>
                <c:pt idx="14" formatCode="0%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2-4647-9814-5B7121EE7FB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101 - 170 €</c:v>
                </c:pt>
              </c:strCache>
            </c:strRef>
          </c:tx>
          <c:spPr>
            <a:solidFill>
              <a:srgbClr val="00AEEF">
                <a:lumMod val="60000"/>
                <a:lumOff val="40000"/>
              </a:srgbClr>
            </a:solidFill>
            <a:ln w="20612">
              <a:noFill/>
            </a:ln>
          </c:spPr>
          <c:invertIfNegative val="0"/>
          <c:dLbls>
            <c:numFmt formatCode="0%" sourceLinked="0"/>
            <c:spPr>
              <a:noFill/>
              <a:ln w="20612">
                <a:noFill/>
              </a:ln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 formatCode="0%">
                  <c:v>0.29199999999999998</c:v>
                </c:pt>
                <c:pt idx="2" formatCode="0%">
                  <c:v>0.311</c:v>
                </c:pt>
                <c:pt idx="3" formatCode="0%">
                  <c:v>0.28299999999999997</c:v>
                </c:pt>
                <c:pt idx="4" formatCode="0%">
                  <c:v>0.28399999999999997</c:v>
                </c:pt>
                <c:pt idx="6" formatCode="0%">
                  <c:v>0.24299999999999999</c:v>
                </c:pt>
                <c:pt idx="7" formatCode="0%">
                  <c:v>0.35</c:v>
                </c:pt>
                <c:pt idx="9" formatCode="0%">
                  <c:v>0.26500000000000001</c:v>
                </c:pt>
                <c:pt idx="10" formatCode="0%">
                  <c:v>0.318</c:v>
                </c:pt>
                <c:pt idx="12" formatCode="0%">
                  <c:v>0.33100000000000002</c:v>
                </c:pt>
                <c:pt idx="13" formatCode="0%">
                  <c:v>0.28899999999999998</c:v>
                </c:pt>
                <c:pt idx="14" formatCode="0%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2-4647-9814-5B7121EE7FB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171 - 250 €</c:v>
                </c:pt>
              </c:strCache>
            </c:strRef>
          </c:tx>
          <c:spPr>
            <a:solidFill>
              <a:srgbClr val="00AEEF">
                <a:lumMod val="50000"/>
              </a:srgb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 formatCode="0%">
                  <c:v>0.28599999999999998</c:v>
                </c:pt>
                <c:pt idx="2" formatCode="0%">
                  <c:v>0.33</c:v>
                </c:pt>
                <c:pt idx="3" formatCode="0%">
                  <c:v>0.26500000000000001</c:v>
                </c:pt>
                <c:pt idx="4" formatCode="0%">
                  <c:v>0.35099999999999998</c:v>
                </c:pt>
                <c:pt idx="6" formatCode="0%">
                  <c:v>0.32700000000000001</c:v>
                </c:pt>
                <c:pt idx="7" formatCode="0%">
                  <c:v>0.23699999999999999</c:v>
                </c:pt>
                <c:pt idx="9" formatCode="0%">
                  <c:v>0.27700000000000002</c:v>
                </c:pt>
                <c:pt idx="10" formatCode="0%">
                  <c:v>0.29399999999999998</c:v>
                </c:pt>
                <c:pt idx="12" formatCode="0%">
                  <c:v>0.218</c:v>
                </c:pt>
                <c:pt idx="13" formatCode="0%">
                  <c:v>0.28899999999999998</c:v>
                </c:pt>
                <c:pt idx="14" formatCode="0%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22-4647-9814-5B7121EE7FB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Más de 250 €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2-4647-9814-5B7121EE7FBC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22-4647-9814-5B7121EE7FB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 formatCode="0%">
                  <c:v>0.216</c:v>
                </c:pt>
                <c:pt idx="2" formatCode="0%">
                  <c:v>0.22800000000000001</c:v>
                </c:pt>
                <c:pt idx="3" formatCode="0%">
                  <c:v>0.21</c:v>
                </c:pt>
                <c:pt idx="4" formatCode="0%">
                  <c:v>0.24299999999999999</c:v>
                </c:pt>
                <c:pt idx="6" formatCode="0%">
                  <c:v>0.249</c:v>
                </c:pt>
                <c:pt idx="7" formatCode="0%">
                  <c:v>0.17699999999999999</c:v>
                </c:pt>
                <c:pt idx="9" formatCode="0%">
                  <c:v>0.25600000000000001</c:v>
                </c:pt>
                <c:pt idx="10" formatCode="0%">
                  <c:v>0.17599999999999999</c:v>
                </c:pt>
                <c:pt idx="12" formatCode="0%">
                  <c:v>0.16500000000000001</c:v>
                </c:pt>
                <c:pt idx="13" formatCode="0%">
                  <c:v>0.214</c:v>
                </c:pt>
                <c:pt idx="14" formatCode="0%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22-4647-9814-5B7121EE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82117632"/>
        <c:axId val="261407296"/>
      </c:barChart>
      <c:catAx>
        <c:axId val="282117632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ln w="76061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5F5F5F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61407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140729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1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82117632"/>
        <c:crosses val="autoZero"/>
        <c:crossBetween val="between"/>
      </c:valAx>
      <c:spPr>
        <a:noFill/>
        <a:ln w="25354">
          <a:noFill/>
        </a:ln>
      </c:spPr>
    </c:plotArea>
    <c:legend>
      <c:legendPos val="l"/>
      <c:layout>
        <c:manualLayout>
          <c:xMode val="edge"/>
          <c:yMode val="edge"/>
          <c:x val="0"/>
          <c:y val="8.5696888889222361E-2"/>
          <c:w val="0.14145306578865627"/>
          <c:h val="0.58544847126744237"/>
        </c:manualLayout>
      </c:layout>
      <c:overlay val="0"/>
      <c:spPr>
        <a:noFill/>
        <a:ln w="20612">
          <a:noFill/>
        </a:ln>
      </c:spPr>
      <c:txPr>
        <a:bodyPr/>
        <a:lstStyle/>
        <a:p>
          <a:pPr>
            <a:defRPr sz="1098" b="0" i="0" u="none" strike="noStrike" baseline="0">
              <a:solidFill>
                <a:srgbClr val="5F5F5F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981002833216153"/>
          <c:y val="3.4505578855236377E-2"/>
          <c:w val="0.79904433172029399"/>
          <c:h val="0.714151995621102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50 € o menos</c:v>
                </c:pt>
              </c:strCache>
            </c:strRef>
          </c:tx>
          <c:spPr>
            <a:solidFill>
              <a:srgbClr val="00AEEF">
                <a:lumMod val="20000"/>
                <a:lumOff val="80000"/>
              </a:srgbClr>
            </a:solidFill>
            <a:ln w="2061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 formatCode="0%">
                  <c:v>0.29799999999999999</c:v>
                </c:pt>
                <c:pt idx="2" formatCode="0%">
                  <c:v>0.27700000000000002</c:v>
                </c:pt>
                <c:pt idx="3" formatCode="0%">
                  <c:v>0.308</c:v>
                </c:pt>
                <c:pt idx="4" formatCode="0%">
                  <c:v>0.25700000000000001</c:v>
                </c:pt>
                <c:pt idx="6" formatCode="0%">
                  <c:v>0.26500000000000001</c:v>
                </c:pt>
                <c:pt idx="7" formatCode="0%">
                  <c:v>0.33700000000000002</c:v>
                </c:pt>
                <c:pt idx="9" formatCode="0%">
                  <c:v>0.28399999999999997</c:v>
                </c:pt>
                <c:pt idx="10" formatCode="0%">
                  <c:v>0.312</c:v>
                </c:pt>
                <c:pt idx="12" formatCode="0%">
                  <c:v>0.36099999999999999</c:v>
                </c:pt>
                <c:pt idx="13" formatCode="0%">
                  <c:v>0.30099999999999999</c:v>
                </c:pt>
                <c:pt idx="14" formatCode="0%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0-4988-8B3C-82E7A9E271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51 - 80 €</c:v>
                </c:pt>
              </c:strCache>
            </c:strRef>
          </c:tx>
          <c:spPr>
            <a:solidFill>
              <a:srgbClr val="00AEEF">
                <a:lumMod val="60000"/>
                <a:lumOff val="40000"/>
              </a:srgbClr>
            </a:solidFill>
            <a:ln w="20612">
              <a:noFill/>
            </a:ln>
          </c:spPr>
          <c:invertIfNegative val="0"/>
          <c:dLbls>
            <c:numFmt formatCode="0%" sourceLinked="0"/>
            <c:spPr>
              <a:noFill/>
              <a:ln w="20612">
                <a:noFill/>
              </a:ln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 formatCode="0%">
                  <c:v>0.20200000000000001</c:v>
                </c:pt>
                <c:pt idx="2" formatCode="0%">
                  <c:v>0.22800000000000001</c:v>
                </c:pt>
                <c:pt idx="3" formatCode="0%">
                  <c:v>0.19</c:v>
                </c:pt>
                <c:pt idx="4" formatCode="0%">
                  <c:v>0.13500000000000001</c:v>
                </c:pt>
                <c:pt idx="6" formatCode="0%">
                  <c:v>0.17</c:v>
                </c:pt>
                <c:pt idx="7" formatCode="0%">
                  <c:v>0.24</c:v>
                </c:pt>
                <c:pt idx="9" formatCode="0%">
                  <c:v>0.19500000000000001</c:v>
                </c:pt>
                <c:pt idx="10" formatCode="0%">
                  <c:v>0.20899999999999999</c:v>
                </c:pt>
                <c:pt idx="12" formatCode="0%">
                  <c:v>0.23300000000000001</c:v>
                </c:pt>
                <c:pt idx="13" formatCode="0%">
                  <c:v>0.17699999999999999</c:v>
                </c:pt>
                <c:pt idx="14" formatCode="0%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20-4988-8B3C-82E7A9E271B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81 - 120 €</c:v>
                </c:pt>
              </c:strCache>
            </c:strRef>
          </c:tx>
          <c:spPr>
            <a:solidFill>
              <a:srgbClr val="00AEEF">
                <a:lumMod val="50000"/>
              </a:srgb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 formatCode="0%">
                  <c:v>0.26300000000000001</c:v>
                </c:pt>
                <c:pt idx="2" formatCode="0%">
                  <c:v>0.25700000000000001</c:v>
                </c:pt>
                <c:pt idx="3" formatCode="0%">
                  <c:v>0.26500000000000001</c:v>
                </c:pt>
                <c:pt idx="4" formatCode="0%">
                  <c:v>0.29699999999999999</c:v>
                </c:pt>
                <c:pt idx="6" formatCode="0%">
                  <c:v>0.27400000000000002</c:v>
                </c:pt>
                <c:pt idx="7" formatCode="0%">
                  <c:v>0.25</c:v>
                </c:pt>
                <c:pt idx="9" formatCode="0%">
                  <c:v>0.26200000000000001</c:v>
                </c:pt>
                <c:pt idx="10" formatCode="0%">
                  <c:v>0.26400000000000001</c:v>
                </c:pt>
                <c:pt idx="12" formatCode="0%">
                  <c:v>0.218</c:v>
                </c:pt>
                <c:pt idx="13" formatCode="0%">
                  <c:v>0.27400000000000002</c:v>
                </c:pt>
                <c:pt idx="14" formatCode="0%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20-4988-8B3C-82E7A9E271B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Más de 120 €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20-4988-8B3C-82E7A9E271BF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20-4988-8B3C-82E7A9E271B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 formatCode="0%">
                  <c:v>0.23699999999999999</c:v>
                </c:pt>
                <c:pt idx="2" formatCode="0%">
                  <c:v>0.23799999999999999</c:v>
                </c:pt>
                <c:pt idx="3" formatCode="0%">
                  <c:v>0.23699999999999999</c:v>
                </c:pt>
                <c:pt idx="4" formatCode="0%">
                  <c:v>0.311</c:v>
                </c:pt>
                <c:pt idx="6" formatCode="0%">
                  <c:v>0.29099999999999998</c:v>
                </c:pt>
                <c:pt idx="7" formatCode="0%">
                  <c:v>0.17299999999999999</c:v>
                </c:pt>
                <c:pt idx="9" formatCode="0%">
                  <c:v>0.25900000000000001</c:v>
                </c:pt>
                <c:pt idx="10" formatCode="0%">
                  <c:v>0.215</c:v>
                </c:pt>
                <c:pt idx="12" formatCode="0%">
                  <c:v>0.188</c:v>
                </c:pt>
                <c:pt idx="13" formatCode="0%">
                  <c:v>0.248</c:v>
                </c:pt>
                <c:pt idx="14" formatCode="0%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20-4988-8B3C-82E7A9E27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82557952"/>
        <c:axId val="261406720"/>
      </c:barChart>
      <c:catAx>
        <c:axId val="282557952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ln w="76061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5F5F5F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61406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14067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1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82557952"/>
        <c:crosses val="autoZero"/>
        <c:crossBetween val="between"/>
      </c:valAx>
      <c:spPr>
        <a:noFill/>
        <a:ln w="25354">
          <a:noFill/>
        </a:ln>
      </c:spPr>
    </c:plotArea>
    <c:legend>
      <c:legendPos val="l"/>
      <c:layout>
        <c:manualLayout>
          <c:xMode val="edge"/>
          <c:yMode val="edge"/>
          <c:x val="0"/>
          <c:y val="8.5696888889222361E-2"/>
          <c:w val="0.14145306578865627"/>
          <c:h val="0.58544847126744237"/>
        </c:manualLayout>
      </c:layout>
      <c:overlay val="0"/>
      <c:spPr>
        <a:noFill/>
        <a:ln w="20612">
          <a:noFill/>
        </a:ln>
      </c:spPr>
      <c:txPr>
        <a:bodyPr/>
        <a:lstStyle/>
        <a:p>
          <a:pPr>
            <a:defRPr sz="1098" b="0" i="0" u="none" strike="noStrike" baseline="0">
              <a:solidFill>
                <a:srgbClr val="5F5F5F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981002833216153"/>
          <c:y val="3.4505578855236377E-2"/>
          <c:w val="0.79904433172029399"/>
          <c:h val="0.714151995621102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20 € o menos</c:v>
                </c:pt>
              </c:strCache>
            </c:strRef>
          </c:tx>
          <c:spPr>
            <a:solidFill>
              <a:srgbClr val="00AEEF">
                <a:lumMod val="20000"/>
                <a:lumOff val="80000"/>
              </a:srgbClr>
            </a:solidFill>
            <a:ln w="2061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 formatCode="0%">
                  <c:v>0.34200000000000003</c:v>
                </c:pt>
                <c:pt idx="2" formatCode="0%">
                  <c:v>0.33500000000000002</c:v>
                </c:pt>
                <c:pt idx="3" formatCode="0%">
                  <c:v>0.34499999999999997</c:v>
                </c:pt>
                <c:pt idx="4" formatCode="0%">
                  <c:v>0.25700000000000001</c:v>
                </c:pt>
                <c:pt idx="6" formatCode="0%">
                  <c:v>0.28499999999999998</c:v>
                </c:pt>
                <c:pt idx="7" formatCode="0%">
                  <c:v>0.41</c:v>
                </c:pt>
                <c:pt idx="9" formatCode="0%">
                  <c:v>0.308</c:v>
                </c:pt>
                <c:pt idx="10" formatCode="0%">
                  <c:v>0.376</c:v>
                </c:pt>
                <c:pt idx="12" formatCode="0%">
                  <c:v>0.45900000000000002</c:v>
                </c:pt>
                <c:pt idx="13" formatCode="0%">
                  <c:v>0.32700000000000001</c:v>
                </c:pt>
                <c:pt idx="14" formatCode="0%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4-49EF-9CB6-9BE9B514CF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21 - 40 €</c:v>
                </c:pt>
              </c:strCache>
            </c:strRef>
          </c:tx>
          <c:spPr>
            <a:solidFill>
              <a:srgbClr val="00AEEF">
                <a:lumMod val="60000"/>
                <a:lumOff val="40000"/>
              </a:srgbClr>
            </a:solidFill>
            <a:ln w="20612">
              <a:noFill/>
            </a:ln>
          </c:spPr>
          <c:invertIfNegative val="0"/>
          <c:dLbls>
            <c:numFmt formatCode="0%" sourceLinked="0"/>
            <c:spPr>
              <a:noFill/>
              <a:ln w="20612">
                <a:noFill/>
              </a:ln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 formatCode="0%">
                  <c:v>0.16900000000000001</c:v>
                </c:pt>
                <c:pt idx="2" formatCode="0%">
                  <c:v>0.17499999999999999</c:v>
                </c:pt>
                <c:pt idx="3" formatCode="0%">
                  <c:v>0.16600000000000001</c:v>
                </c:pt>
                <c:pt idx="4" formatCode="0%">
                  <c:v>0.189</c:v>
                </c:pt>
                <c:pt idx="6" formatCode="0%">
                  <c:v>0.182</c:v>
                </c:pt>
                <c:pt idx="7" formatCode="0%">
                  <c:v>0.153</c:v>
                </c:pt>
                <c:pt idx="9" formatCode="0%">
                  <c:v>0.18</c:v>
                </c:pt>
                <c:pt idx="10" formatCode="0%">
                  <c:v>0.158</c:v>
                </c:pt>
                <c:pt idx="12" formatCode="0%">
                  <c:v>0.18</c:v>
                </c:pt>
                <c:pt idx="13" formatCode="0%">
                  <c:v>0.15</c:v>
                </c:pt>
                <c:pt idx="14" formatCode="0%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34-49EF-9CB6-9BE9B514CF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41 - 70 €</c:v>
                </c:pt>
              </c:strCache>
            </c:strRef>
          </c:tx>
          <c:spPr>
            <a:solidFill>
              <a:srgbClr val="00AEEF">
                <a:lumMod val="50000"/>
              </a:srgb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 formatCode="0%">
                  <c:v>0.27400000000000002</c:v>
                </c:pt>
                <c:pt idx="2" formatCode="0%">
                  <c:v>0.26200000000000001</c:v>
                </c:pt>
                <c:pt idx="3" formatCode="0%">
                  <c:v>0.27900000000000003</c:v>
                </c:pt>
                <c:pt idx="4" formatCode="0%">
                  <c:v>0.25700000000000001</c:v>
                </c:pt>
                <c:pt idx="6" formatCode="0%">
                  <c:v>0.28799999999999998</c:v>
                </c:pt>
                <c:pt idx="7" formatCode="0%">
                  <c:v>0.25700000000000001</c:v>
                </c:pt>
                <c:pt idx="9" formatCode="0%">
                  <c:v>0.27400000000000002</c:v>
                </c:pt>
                <c:pt idx="10" formatCode="0%">
                  <c:v>0.27300000000000002</c:v>
                </c:pt>
                <c:pt idx="12" formatCode="0%">
                  <c:v>0.19500000000000001</c:v>
                </c:pt>
                <c:pt idx="13" formatCode="0%">
                  <c:v>0.28599999999999998</c:v>
                </c:pt>
                <c:pt idx="14" formatCode="0%">
                  <c:v>0.30099999999999999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34-49EF-9CB6-9BE9B514CFD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Más de 70 €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34-49EF-9CB6-9BE9B514CFDD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34-49EF-9CB6-9BE9B514CFD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prstClr val="black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Total</c:v>
                </c:pt>
                <c:pt idx="2">
                  <c:v>Isla 
Mediterráneo</c:v>
                </c:pt>
                <c:pt idx="3">
                  <c:v>País 
Extranjero</c:v>
                </c:pt>
                <c:pt idx="4">
                  <c:v>Córcega 
(alguna vez)</c:v>
                </c:pt>
                <c:pt idx="6">
                  <c:v>Madrid </c:v>
                </c:pt>
                <c:pt idx="7">
                  <c:v>
Barcelona </c:v>
                </c:pt>
                <c:pt idx="9">
                  <c:v>Hombre </c:v>
                </c:pt>
                <c:pt idx="10">
                  <c:v>Mujer</c:v>
                </c:pt>
                <c:pt idx="12">
                  <c:v>18-30 a</c:v>
                </c:pt>
                <c:pt idx="13">
                  <c:v>31-45 a</c:v>
                </c:pt>
                <c:pt idx="14">
                  <c:v>46-65 a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 formatCode="0%">
                  <c:v>0.216</c:v>
                </c:pt>
                <c:pt idx="2" formatCode="0%">
                  <c:v>0.22800000000000001</c:v>
                </c:pt>
                <c:pt idx="3" formatCode="0%">
                  <c:v>0.21</c:v>
                </c:pt>
                <c:pt idx="4" formatCode="0%">
                  <c:v>0.29699999999999999</c:v>
                </c:pt>
                <c:pt idx="6" formatCode="0%">
                  <c:v>0.246</c:v>
                </c:pt>
                <c:pt idx="7" formatCode="0%">
                  <c:v>0.18</c:v>
                </c:pt>
                <c:pt idx="9" formatCode="0%">
                  <c:v>0.23799999999999999</c:v>
                </c:pt>
                <c:pt idx="10" formatCode="0%">
                  <c:v>0.19400000000000001</c:v>
                </c:pt>
                <c:pt idx="12" formatCode="0%">
                  <c:v>0.16500000000000001</c:v>
                </c:pt>
                <c:pt idx="13" formatCode="0%">
                  <c:v>0.23699999999999999</c:v>
                </c:pt>
                <c:pt idx="14" formatCode="0%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34-49EF-9CB6-9BE9B514C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82655744"/>
        <c:axId val="261409024"/>
      </c:barChart>
      <c:catAx>
        <c:axId val="282655744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ln w="76061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5F5F5F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6140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140902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1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82655744"/>
        <c:crosses val="autoZero"/>
        <c:crossBetween val="between"/>
      </c:valAx>
      <c:spPr>
        <a:noFill/>
        <a:ln w="25354">
          <a:noFill/>
        </a:ln>
      </c:spPr>
    </c:plotArea>
    <c:legend>
      <c:legendPos val="l"/>
      <c:layout>
        <c:manualLayout>
          <c:xMode val="edge"/>
          <c:yMode val="edge"/>
          <c:x val="0"/>
          <c:y val="8.5696888889222361E-2"/>
          <c:w val="0.14145306578865627"/>
          <c:h val="0.58544847126744237"/>
        </c:manualLayout>
      </c:layout>
      <c:overlay val="0"/>
      <c:spPr>
        <a:noFill/>
        <a:ln w="20612">
          <a:noFill/>
        </a:ln>
      </c:spPr>
      <c:txPr>
        <a:bodyPr/>
        <a:lstStyle/>
        <a:p>
          <a:pPr>
            <a:defRPr sz="1098" b="0" i="0" u="none" strike="noStrike" baseline="0">
              <a:solidFill>
                <a:srgbClr val="5F5F5F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89723320158105"/>
          <c:y val="0.25112107623318386"/>
          <c:w val="0.55621337591250397"/>
          <c:h val="0.61659192825112108"/>
        </c:manualLayout>
      </c:layout>
      <c:barChart>
        <c:barDir val="col"/>
        <c:grouping val="percent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1 vez</c:v>
                </c:pt>
              </c:strCache>
            </c:strRef>
          </c:tx>
          <c:spPr>
            <a:solidFill>
              <a:srgbClr val="92D050"/>
            </a:solidFill>
            <a:ln w="25286">
              <a:noFill/>
            </a:ln>
          </c:spPr>
          <c:invertIfNegative val="0"/>
          <c:dLbls>
            <c:dLbl>
              <c:idx val="0"/>
              <c:layout>
                <c:manualLayout>
                  <c:x val="8.6324128821622698E-4"/>
                  <c:y val="-2.80480516994620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9B-49A5-B2A2-CAEFD7A145D5}"/>
                </c:ext>
              </c:extLst>
            </c:dLbl>
            <c:dLbl>
              <c:idx val="1"/>
              <c:numFmt formatCode="0%" sourceLinked="0"/>
              <c:spPr>
                <a:noFill/>
                <a:ln w="25286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FFFF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B-49A5-B2A2-CAEFD7A145D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9B-49A5-B2A2-CAEFD7A145D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B-49A5-B2A2-CAEFD7A145D5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9B-49A5-B2A2-CAEFD7A145D5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B-49A5-B2A2-CAEFD7A145D5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9B-49A5-B2A2-CAEFD7A145D5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B-49A5-B2A2-CAEFD7A145D5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9B-49A5-B2A2-CAEFD7A145D5}"/>
                </c:ext>
              </c:extLst>
            </c:dLbl>
            <c:numFmt formatCode="0%" sourceLinked="0"/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EXTRANJERO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9B-49A5-B2A2-CAEFD7A145D5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 veces</c:v>
                </c:pt>
              </c:strCache>
            </c:strRef>
          </c:tx>
          <c:spPr>
            <a:solidFill>
              <a:srgbClr val="FFCD00"/>
            </a:solidFill>
            <a:ln w="25286">
              <a:noFill/>
            </a:ln>
          </c:spPr>
          <c:invertIfNegative val="0"/>
          <c:dLbls>
            <c:numFmt formatCode="0%" sourceLinked="0"/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EXTRANJERO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9B-49A5-B2A2-CAEFD7A145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 veces</c:v>
                </c:pt>
              </c:strCache>
            </c:strRef>
          </c:tx>
          <c:spPr>
            <a:solidFill>
              <a:srgbClr val="DE98D5"/>
            </a:solidFill>
            <a:ln w="25286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EXTRANJERO</c:v>
                </c:pt>
              </c:strCache>
            </c:strRef>
          </c:cat>
          <c:val>
            <c:numRef>
              <c:f>Sheet1!$B$4</c:f>
              <c:numCache>
                <c:formatCode>0.0%</c:formatCode>
                <c:ptCount val="1"/>
                <c:pt idx="0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F9B-49A5-B2A2-CAEFD7A145D5}"/>
            </c:ext>
          </c:extLst>
        </c:ser>
        <c:ser>
          <c:idx val="8"/>
          <c:order val="3"/>
          <c:tx>
            <c:strRef>
              <c:f>Sheet1!$A$5</c:f>
              <c:strCache>
                <c:ptCount val="1"/>
                <c:pt idx="0">
                  <c:v>4 veces o más</c:v>
                </c:pt>
              </c:strCache>
            </c:strRef>
          </c:tx>
          <c:spPr>
            <a:solidFill>
              <a:srgbClr val="80076B"/>
            </a:solidFill>
            <a:ln w="25286">
              <a:noFill/>
            </a:ln>
          </c:spPr>
          <c:invertIfNegative val="0"/>
          <c:dLbls>
            <c:numFmt formatCode="0%" sourceLinked="0"/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EXTRANJERO</c:v>
                </c:pt>
              </c:strCache>
            </c:strRef>
          </c:cat>
          <c:val>
            <c:numRef>
              <c:f>Sheet1!$B$5</c:f>
              <c:numCache>
                <c:formatCode>0.0%</c:formatCode>
                <c:ptCount val="1"/>
                <c:pt idx="0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B-49A5-B2A2-CAEFD7A145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96640256"/>
        <c:axId val="203180288"/>
      </c:barChart>
      <c:catAx>
        <c:axId val="19664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bg2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03180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1802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96640256"/>
        <c:crosses val="autoZero"/>
        <c:crossBetween val="between"/>
      </c:valAx>
      <c:spPr>
        <a:noFill/>
        <a:ln w="25286">
          <a:noFill/>
        </a:ln>
      </c:spPr>
    </c:plotArea>
    <c:legend>
      <c:legendPos val="r"/>
      <c:layout>
        <c:manualLayout>
          <c:xMode val="edge"/>
          <c:yMode val="edge"/>
          <c:x val="6.6084722249648023E-2"/>
          <c:y val="0.28475336322869954"/>
          <c:w val="0.33636762586895996"/>
          <c:h val="0.54035874439461884"/>
        </c:manualLayout>
      </c:layout>
      <c:overlay val="0"/>
      <c:spPr>
        <a:noFill/>
        <a:ln w="25286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bg2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59275808517023E-2"/>
          <c:y val="6.5491438548414063E-2"/>
          <c:w val="0.924207874015748"/>
          <c:h val="0.82070157389564946"/>
        </c:manualLayout>
      </c:layout>
      <c:scatterChart>
        <c:scatterStyle val="lineMarker"/>
        <c:varyColors val="0"/>
        <c:ser>
          <c:idx val="0"/>
          <c:order val="0"/>
          <c:tx>
            <c:strRef>
              <c:f>TOTAL!$F$2</c:f>
              <c:strCache>
                <c:ptCount val="1"/>
                <c:pt idx="0">
                  <c:v>BARATO</c:v>
                </c:pt>
              </c:strCache>
            </c:strRef>
          </c:tx>
          <c:spPr>
            <a:ln w="25400">
              <a:solidFill>
                <a:srgbClr val="800000"/>
              </a:solidFill>
              <a:prstDash val="lgDash"/>
            </a:ln>
          </c:spPr>
          <c:marker>
            <c:symbol val="none"/>
          </c:marker>
          <c:xVal>
            <c:strRef>
              <c:f>TOTAL!$A$3:$A$93</c:f>
              <c:strCache>
                <c:ptCount val="43"/>
                <c:pt idx="0">
                  <c:v>60 o menos</c:v>
                </c:pt>
                <c:pt idx="1">
                  <c:v>65</c:v>
                </c:pt>
                <c:pt idx="2">
                  <c:v>68</c:v>
                </c:pt>
                <c:pt idx="3">
                  <c:v>69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89</c:v>
                </c:pt>
                <c:pt idx="9">
                  <c:v>90</c:v>
                </c:pt>
                <c:pt idx="10">
                  <c:v>91</c:v>
                </c:pt>
                <c:pt idx="11">
                  <c:v>92</c:v>
                </c:pt>
                <c:pt idx="12">
                  <c:v>95</c:v>
                </c:pt>
                <c:pt idx="13">
                  <c:v>99</c:v>
                </c:pt>
                <c:pt idx="14">
                  <c:v>100</c:v>
                </c:pt>
                <c:pt idx="15">
                  <c:v>101</c:v>
                </c:pt>
                <c:pt idx="16">
                  <c:v>105</c:v>
                </c:pt>
                <c:pt idx="17">
                  <c:v>110</c:v>
                </c:pt>
                <c:pt idx="18">
                  <c:v>115</c:v>
                </c:pt>
                <c:pt idx="19">
                  <c:v>120</c:v>
                </c:pt>
                <c:pt idx="20">
                  <c:v>123</c:v>
                </c:pt>
                <c:pt idx="21">
                  <c:v>125</c:v>
                </c:pt>
                <c:pt idx="22">
                  <c:v>130</c:v>
                </c:pt>
                <c:pt idx="23">
                  <c:v>135</c:v>
                </c:pt>
                <c:pt idx="24">
                  <c:v>140</c:v>
                </c:pt>
                <c:pt idx="25">
                  <c:v>145</c:v>
                </c:pt>
                <c:pt idx="26">
                  <c:v>150</c:v>
                </c:pt>
                <c:pt idx="27">
                  <c:v>151</c:v>
                </c:pt>
                <c:pt idx="28">
                  <c:v>155</c:v>
                </c:pt>
                <c:pt idx="29">
                  <c:v>158</c:v>
                </c:pt>
                <c:pt idx="30">
                  <c:v>160</c:v>
                </c:pt>
                <c:pt idx="31">
                  <c:v>164</c:v>
                </c:pt>
                <c:pt idx="32">
                  <c:v>165</c:v>
                </c:pt>
                <c:pt idx="33">
                  <c:v>168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199</c:v>
                </c:pt>
                <c:pt idx="41">
                  <c:v>200</c:v>
                </c:pt>
                <c:pt idx="42">
                  <c:v>Más de 200</c:v>
                </c:pt>
              </c:strCache>
            </c:strRef>
          </c:xVal>
          <c:yVal>
            <c:numRef>
              <c:f>TOTAL!$F$3:$F$93</c:f>
              <c:numCache>
                <c:formatCode>0.00</c:formatCode>
                <c:ptCount val="91"/>
                <c:pt idx="0">
                  <c:v>63.829787234042549</c:v>
                </c:pt>
                <c:pt idx="1">
                  <c:v>63.373860182370819</c:v>
                </c:pt>
                <c:pt idx="2">
                  <c:v>63.373860182370819</c:v>
                </c:pt>
                <c:pt idx="3">
                  <c:v>63.221884498480243</c:v>
                </c:pt>
                <c:pt idx="4">
                  <c:v>60.486322188449847</c:v>
                </c:pt>
                <c:pt idx="5">
                  <c:v>57.142857142857139</c:v>
                </c:pt>
                <c:pt idx="6">
                  <c:v>50</c:v>
                </c:pt>
                <c:pt idx="7">
                  <c:v>49.848024316109424</c:v>
                </c:pt>
                <c:pt idx="8">
                  <c:v>49.696048632218847</c:v>
                </c:pt>
                <c:pt idx="9">
                  <c:v>47.264437689969604</c:v>
                </c:pt>
                <c:pt idx="10">
                  <c:v>47.264437689969604</c:v>
                </c:pt>
                <c:pt idx="11">
                  <c:v>47.264437689969604</c:v>
                </c:pt>
                <c:pt idx="12">
                  <c:v>47.264437689969604</c:v>
                </c:pt>
                <c:pt idx="13">
                  <c:v>46.960486322188451</c:v>
                </c:pt>
                <c:pt idx="14">
                  <c:v>27.811550151975684</c:v>
                </c:pt>
                <c:pt idx="15">
                  <c:v>27.811550151975684</c:v>
                </c:pt>
                <c:pt idx="16">
                  <c:v>27.811550151975684</c:v>
                </c:pt>
                <c:pt idx="17">
                  <c:v>27.507598784194528</c:v>
                </c:pt>
                <c:pt idx="18">
                  <c:v>27.355623100303951</c:v>
                </c:pt>
                <c:pt idx="19">
                  <c:v>23.70820668693009</c:v>
                </c:pt>
                <c:pt idx="20">
                  <c:v>23.70820668693009</c:v>
                </c:pt>
                <c:pt idx="21">
                  <c:v>22.644376899696049</c:v>
                </c:pt>
                <c:pt idx="22">
                  <c:v>22.03647416413374</c:v>
                </c:pt>
                <c:pt idx="23">
                  <c:v>22.03647416413374</c:v>
                </c:pt>
                <c:pt idx="24">
                  <c:v>21.124620060790274</c:v>
                </c:pt>
                <c:pt idx="25">
                  <c:v>21.124620060790274</c:v>
                </c:pt>
                <c:pt idx="26">
                  <c:v>12.31003039513678</c:v>
                </c:pt>
                <c:pt idx="27">
                  <c:v>12.31003039513678</c:v>
                </c:pt>
                <c:pt idx="28">
                  <c:v>12.158054711246201</c:v>
                </c:pt>
                <c:pt idx="29">
                  <c:v>12.158054711246201</c:v>
                </c:pt>
                <c:pt idx="30">
                  <c:v>11.702127659574469</c:v>
                </c:pt>
                <c:pt idx="31">
                  <c:v>11.702127659574469</c:v>
                </c:pt>
                <c:pt idx="32">
                  <c:v>11.702127659574469</c:v>
                </c:pt>
                <c:pt idx="33">
                  <c:v>11.702127659574469</c:v>
                </c:pt>
                <c:pt idx="34">
                  <c:v>11.550151975683891</c:v>
                </c:pt>
                <c:pt idx="35">
                  <c:v>11.398176291793312</c:v>
                </c:pt>
                <c:pt idx="36">
                  <c:v>10.638297872340425</c:v>
                </c:pt>
                <c:pt idx="37">
                  <c:v>10.638297872340425</c:v>
                </c:pt>
                <c:pt idx="38">
                  <c:v>10.638297872340425</c:v>
                </c:pt>
                <c:pt idx="39">
                  <c:v>10.638297872340425</c:v>
                </c:pt>
                <c:pt idx="40">
                  <c:v>10.486322188449847</c:v>
                </c:pt>
                <c:pt idx="41">
                  <c:v>4.7112462006079019</c:v>
                </c:pt>
                <c:pt idx="4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51-4BF7-8A8E-43ACDDD37992}"/>
            </c:ext>
          </c:extLst>
        </c:ser>
        <c:ser>
          <c:idx val="1"/>
          <c:order val="1"/>
          <c:tx>
            <c:strRef>
              <c:f>TOTAL!$G$2</c:f>
              <c:strCache>
                <c:ptCount val="1"/>
                <c:pt idx="0">
                  <c:v>CARO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strRef>
              <c:f>TOTAL!$A$3:$A$93</c:f>
              <c:strCache>
                <c:ptCount val="43"/>
                <c:pt idx="0">
                  <c:v>60 o menos</c:v>
                </c:pt>
                <c:pt idx="1">
                  <c:v>65</c:v>
                </c:pt>
                <c:pt idx="2">
                  <c:v>68</c:v>
                </c:pt>
                <c:pt idx="3">
                  <c:v>69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89</c:v>
                </c:pt>
                <c:pt idx="9">
                  <c:v>90</c:v>
                </c:pt>
                <c:pt idx="10">
                  <c:v>91</c:v>
                </c:pt>
                <c:pt idx="11">
                  <c:v>92</c:v>
                </c:pt>
                <c:pt idx="12">
                  <c:v>95</c:v>
                </c:pt>
                <c:pt idx="13">
                  <c:v>99</c:v>
                </c:pt>
                <c:pt idx="14">
                  <c:v>100</c:v>
                </c:pt>
                <c:pt idx="15">
                  <c:v>101</c:v>
                </c:pt>
                <c:pt idx="16">
                  <c:v>105</c:v>
                </c:pt>
                <c:pt idx="17">
                  <c:v>110</c:v>
                </c:pt>
                <c:pt idx="18">
                  <c:v>115</c:v>
                </c:pt>
                <c:pt idx="19">
                  <c:v>120</c:v>
                </c:pt>
                <c:pt idx="20">
                  <c:v>123</c:v>
                </c:pt>
                <c:pt idx="21">
                  <c:v>125</c:v>
                </c:pt>
                <c:pt idx="22">
                  <c:v>130</c:v>
                </c:pt>
                <c:pt idx="23">
                  <c:v>135</c:v>
                </c:pt>
                <c:pt idx="24">
                  <c:v>140</c:v>
                </c:pt>
                <c:pt idx="25">
                  <c:v>145</c:v>
                </c:pt>
                <c:pt idx="26">
                  <c:v>150</c:v>
                </c:pt>
                <c:pt idx="27">
                  <c:v>151</c:v>
                </c:pt>
                <c:pt idx="28">
                  <c:v>155</c:v>
                </c:pt>
                <c:pt idx="29">
                  <c:v>158</c:v>
                </c:pt>
                <c:pt idx="30">
                  <c:v>160</c:v>
                </c:pt>
                <c:pt idx="31">
                  <c:v>164</c:v>
                </c:pt>
                <c:pt idx="32">
                  <c:v>165</c:v>
                </c:pt>
                <c:pt idx="33">
                  <c:v>168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199</c:v>
                </c:pt>
                <c:pt idx="41">
                  <c:v>200</c:v>
                </c:pt>
                <c:pt idx="42">
                  <c:v>Más de 200</c:v>
                </c:pt>
              </c:strCache>
            </c:strRef>
          </c:xVal>
          <c:yVal>
            <c:numRef>
              <c:f>TOTAL!$G$3:$G$93</c:f>
              <c:numCache>
                <c:formatCode>0.00</c:formatCode>
                <c:ptCount val="91"/>
                <c:pt idx="0">
                  <c:v>3.6474164133738598</c:v>
                </c:pt>
                <c:pt idx="1">
                  <c:v>4.2553191489361701</c:v>
                </c:pt>
                <c:pt idx="2">
                  <c:v>4.2553191489361701</c:v>
                </c:pt>
                <c:pt idx="3">
                  <c:v>4.2553191489361701</c:v>
                </c:pt>
                <c:pt idx="4">
                  <c:v>6.3829787234042552</c:v>
                </c:pt>
                <c:pt idx="5">
                  <c:v>7.4468085106382977</c:v>
                </c:pt>
                <c:pt idx="6">
                  <c:v>9.8784194528875382</c:v>
                </c:pt>
                <c:pt idx="7">
                  <c:v>10.030395136778116</c:v>
                </c:pt>
                <c:pt idx="8">
                  <c:v>10.030395136778116</c:v>
                </c:pt>
                <c:pt idx="9">
                  <c:v>12.158054711246201</c:v>
                </c:pt>
                <c:pt idx="10">
                  <c:v>12.31003039513678</c:v>
                </c:pt>
                <c:pt idx="11">
                  <c:v>12.462006079027358</c:v>
                </c:pt>
                <c:pt idx="12">
                  <c:v>12.613981762917936</c:v>
                </c:pt>
                <c:pt idx="13">
                  <c:v>12.91793313069909</c:v>
                </c:pt>
                <c:pt idx="14">
                  <c:v>20.668693009118542</c:v>
                </c:pt>
                <c:pt idx="15">
                  <c:v>20.820668693009118</c:v>
                </c:pt>
                <c:pt idx="16">
                  <c:v>21.124620060790274</c:v>
                </c:pt>
                <c:pt idx="17">
                  <c:v>22.492401215805472</c:v>
                </c:pt>
                <c:pt idx="18">
                  <c:v>22.492401215805472</c:v>
                </c:pt>
                <c:pt idx="19">
                  <c:v>25.987841945288753</c:v>
                </c:pt>
                <c:pt idx="20">
                  <c:v>26.13981762917933</c:v>
                </c:pt>
                <c:pt idx="21">
                  <c:v>27.659574468085104</c:v>
                </c:pt>
                <c:pt idx="22">
                  <c:v>30.091185410334344</c:v>
                </c:pt>
                <c:pt idx="23">
                  <c:v>30.24316109422492</c:v>
                </c:pt>
                <c:pt idx="24">
                  <c:v>32.67477203647416</c:v>
                </c:pt>
                <c:pt idx="25">
                  <c:v>32.978723404255312</c:v>
                </c:pt>
                <c:pt idx="26">
                  <c:v>42.097264437689965</c:v>
                </c:pt>
                <c:pt idx="27">
                  <c:v>42.097264437689965</c:v>
                </c:pt>
                <c:pt idx="28">
                  <c:v>43.161094224924007</c:v>
                </c:pt>
                <c:pt idx="29">
                  <c:v>43.161094224924007</c:v>
                </c:pt>
                <c:pt idx="30">
                  <c:v>46.808510638297868</c:v>
                </c:pt>
                <c:pt idx="31">
                  <c:v>46.960486322188444</c:v>
                </c:pt>
                <c:pt idx="32">
                  <c:v>47.112462006079021</c:v>
                </c:pt>
                <c:pt idx="33">
                  <c:v>47.112462006079021</c:v>
                </c:pt>
                <c:pt idx="34">
                  <c:v>49.848024316109417</c:v>
                </c:pt>
                <c:pt idx="35">
                  <c:v>50.759878419452882</c:v>
                </c:pt>
                <c:pt idx="36">
                  <c:v>55.167173252279632</c:v>
                </c:pt>
                <c:pt idx="37">
                  <c:v>55.319148936170208</c:v>
                </c:pt>
                <c:pt idx="38">
                  <c:v>56.231003039513674</c:v>
                </c:pt>
                <c:pt idx="39">
                  <c:v>56.990881458966562</c:v>
                </c:pt>
                <c:pt idx="40">
                  <c:v>57.294832826747715</c:v>
                </c:pt>
                <c:pt idx="41">
                  <c:v>66.869300911854097</c:v>
                </c:pt>
                <c:pt idx="42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51-4BF7-8A8E-43ACDDD37992}"/>
            </c:ext>
          </c:extLst>
        </c:ser>
        <c:ser>
          <c:idx val="2"/>
          <c:order val="2"/>
          <c:tx>
            <c:strRef>
              <c:f>TOTAL!$H$2</c:f>
              <c:strCache>
                <c:ptCount val="1"/>
                <c:pt idx="0">
                  <c:v>MUY CARO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strRef>
              <c:f>TOTAL!$A$3:$A$93</c:f>
              <c:strCache>
                <c:ptCount val="43"/>
                <c:pt idx="0">
                  <c:v>60 o menos</c:v>
                </c:pt>
                <c:pt idx="1">
                  <c:v>65</c:v>
                </c:pt>
                <c:pt idx="2">
                  <c:v>68</c:v>
                </c:pt>
                <c:pt idx="3">
                  <c:v>69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89</c:v>
                </c:pt>
                <c:pt idx="9">
                  <c:v>90</c:v>
                </c:pt>
                <c:pt idx="10">
                  <c:v>91</c:v>
                </c:pt>
                <c:pt idx="11">
                  <c:v>92</c:v>
                </c:pt>
                <c:pt idx="12">
                  <c:v>95</c:v>
                </c:pt>
                <c:pt idx="13">
                  <c:v>99</c:v>
                </c:pt>
                <c:pt idx="14">
                  <c:v>100</c:v>
                </c:pt>
                <c:pt idx="15">
                  <c:v>101</c:v>
                </c:pt>
                <c:pt idx="16">
                  <c:v>105</c:v>
                </c:pt>
                <c:pt idx="17">
                  <c:v>110</c:v>
                </c:pt>
                <c:pt idx="18">
                  <c:v>115</c:v>
                </c:pt>
                <c:pt idx="19">
                  <c:v>120</c:v>
                </c:pt>
                <c:pt idx="20">
                  <c:v>123</c:v>
                </c:pt>
                <c:pt idx="21">
                  <c:v>125</c:v>
                </c:pt>
                <c:pt idx="22">
                  <c:v>130</c:v>
                </c:pt>
                <c:pt idx="23">
                  <c:v>135</c:v>
                </c:pt>
                <c:pt idx="24">
                  <c:v>140</c:v>
                </c:pt>
                <c:pt idx="25">
                  <c:v>145</c:v>
                </c:pt>
                <c:pt idx="26">
                  <c:v>150</c:v>
                </c:pt>
                <c:pt idx="27">
                  <c:v>151</c:v>
                </c:pt>
                <c:pt idx="28">
                  <c:v>155</c:v>
                </c:pt>
                <c:pt idx="29">
                  <c:v>158</c:v>
                </c:pt>
                <c:pt idx="30">
                  <c:v>160</c:v>
                </c:pt>
                <c:pt idx="31">
                  <c:v>164</c:v>
                </c:pt>
                <c:pt idx="32">
                  <c:v>165</c:v>
                </c:pt>
                <c:pt idx="33">
                  <c:v>168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199</c:v>
                </c:pt>
                <c:pt idx="41">
                  <c:v>200</c:v>
                </c:pt>
                <c:pt idx="42">
                  <c:v>Más de 200</c:v>
                </c:pt>
              </c:strCache>
            </c:strRef>
          </c:xVal>
          <c:yVal>
            <c:numRef>
              <c:f>TOTAL!$H$3:$H$93</c:f>
              <c:numCache>
                <c:formatCode>General</c:formatCode>
                <c:ptCount val="91"/>
                <c:pt idx="0">
                  <c:v>1.6717325227963524</c:v>
                </c:pt>
                <c:pt idx="1">
                  <c:v>1.6717325227963524</c:v>
                </c:pt>
                <c:pt idx="2">
                  <c:v>1.8237082066869299</c:v>
                </c:pt>
                <c:pt idx="3">
                  <c:v>1.8237082066869299</c:v>
                </c:pt>
                <c:pt idx="4">
                  <c:v>2.43161094224924</c:v>
                </c:pt>
                <c:pt idx="5">
                  <c:v>2.5835866261398177</c:v>
                </c:pt>
                <c:pt idx="6">
                  <c:v>4.4072948328267474</c:v>
                </c:pt>
                <c:pt idx="7">
                  <c:v>4.5592705167173246</c:v>
                </c:pt>
                <c:pt idx="8">
                  <c:v>4.7112462006079019</c:v>
                </c:pt>
                <c:pt idx="9">
                  <c:v>5.0151975683890573</c:v>
                </c:pt>
                <c:pt idx="10">
                  <c:v>5.0151975683890573</c:v>
                </c:pt>
                <c:pt idx="11">
                  <c:v>5.0151975683890573</c:v>
                </c:pt>
                <c:pt idx="12">
                  <c:v>5.0151975683890573</c:v>
                </c:pt>
                <c:pt idx="13">
                  <c:v>5.0151975683890573</c:v>
                </c:pt>
                <c:pt idx="14">
                  <c:v>10.94224924012158</c:v>
                </c:pt>
                <c:pt idx="15">
                  <c:v>10.94224924012158</c:v>
                </c:pt>
                <c:pt idx="16">
                  <c:v>10.94224924012158</c:v>
                </c:pt>
                <c:pt idx="17">
                  <c:v>11.398176291793312</c:v>
                </c:pt>
                <c:pt idx="18">
                  <c:v>11.398176291793312</c:v>
                </c:pt>
                <c:pt idx="19">
                  <c:v>15.19756838905775</c:v>
                </c:pt>
                <c:pt idx="20">
                  <c:v>15.19756838905775</c:v>
                </c:pt>
                <c:pt idx="21">
                  <c:v>15.19756838905775</c:v>
                </c:pt>
                <c:pt idx="22">
                  <c:v>15.957446808510637</c:v>
                </c:pt>
                <c:pt idx="23">
                  <c:v>15.957446808510637</c:v>
                </c:pt>
                <c:pt idx="24">
                  <c:v>16.717325227963524</c:v>
                </c:pt>
                <c:pt idx="25">
                  <c:v>16.717325227963524</c:v>
                </c:pt>
                <c:pt idx="26">
                  <c:v>28.571428571428569</c:v>
                </c:pt>
                <c:pt idx="27">
                  <c:v>28.723404255319146</c:v>
                </c:pt>
                <c:pt idx="28">
                  <c:v>28.875379939209722</c:v>
                </c:pt>
                <c:pt idx="29">
                  <c:v>28.875379939209722</c:v>
                </c:pt>
                <c:pt idx="30">
                  <c:v>30.24316109422492</c:v>
                </c:pt>
                <c:pt idx="31">
                  <c:v>30.24316109422492</c:v>
                </c:pt>
                <c:pt idx="32">
                  <c:v>30.24316109422492</c:v>
                </c:pt>
                <c:pt idx="33">
                  <c:v>30.395136778115496</c:v>
                </c:pt>
                <c:pt idx="34">
                  <c:v>31.458966565349538</c:v>
                </c:pt>
                <c:pt idx="35">
                  <c:v>31.914893617021271</c:v>
                </c:pt>
                <c:pt idx="36">
                  <c:v>34.042553191489354</c:v>
                </c:pt>
                <c:pt idx="37">
                  <c:v>34.19452887537993</c:v>
                </c:pt>
                <c:pt idx="38">
                  <c:v>34.498480243161083</c:v>
                </c:pt>
                <c:pt idx="39">
                  <c:v>34.498480243161083</c:v>
                </c:pt>
                <c:pt idx="40">
                  <c:v>34.650455927051659</c:v>
                </c:pt>
                <c:pt idx="41">
                  <c:v>51.823708206686916</c:v>
                </c:pt>
                <c:pt idx="42">
                  <c:v>99.999999999999986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451-4BF7-8A8E-43ACDDD37992}"/>
            </c:ext>
          </c:extLst>
        </c:ser>
        <c:ser>
          <c:idx val="3"/>
          <c:order val="3"/>
          <c:tx>
            <c:strRef>
              <c:f>TOTAL!$I$2</c:f>
              <c:strCache>
                <c:ptCount val="1"/>
                <c:pt idx="0">
                  <c:v>MUY BARATO</c:v>
                </c:pt>
              </c:strCache>
            </c:strRef>
          </c:tx>
          <c:spPr>
            <a:ln w="28575">
              <a:solidFill>
                <a:srgbClr val="66FF33"/>
              </a:solidFill>
            </a:ln>
          </c:spPr>
          <c:marker>
            <c:symbol val="none"/>
          </c:marker>
          <c:xVal>
            <c:strRef>
              <c:f>TOTAL!$A$3:$A$93</c:f>
              <c:strCache>
                <c:ptCount val="43"/>
                <c:pt idx="0">
                  <c:v>60 o menos</c:v>
                </c:pt>
                <c:pt idx="1">
                  <c:v>65</c:v>
                </c:pt>
                <c:pt idx="2">
                  <c:v>68</c:v>
                </c:pt>
                <c:pt idx="3">
                  <c:v>69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89</c:v>
                </c:pt>
                <c:pt idx="9">
                  <c:v>90</c:v>
                </c:pt>
                <c:pt idx="10">
                  <c:v>91</c:v>
                </c:pt>
                <c:pt idx="11">
                  <c:v>92</c:v>
                </c:pt>
                <c:pt idx="12">
                  <c:v>95</c:v>
                </c:pt>
                <c:pt idx="13">
                  <c:v>99</c:v>
                </c:pt>
                <c:pt idx="14">
                  <c:v>100</c:v>
                </c:pt>
                <c:pt idx="15">
                  <c:v>101</c:v>
                </c:pt>
                <c:pt idx="16">
                  <c:v>105</c:v>
                </c:pt>
                <c:pt idx="17">
                  <c:v>110</c:v>
                </c:pt>
                <c:pt idx="18">
                  <c:v>115</c:v>
                </c:pt>
                <c:pt idx="19">
                  <c:v>120</c:v>
                </c:pt>
                <c:pt idx="20">
                  <c:v>123</c:v>
                </c:pt>
                <c:pt idx="21">
                  <c:v>125</c:v>
                </c:pt>
                <c:pt idx="22">
                  <c:v>130</c:v>
                </c:pt>
                <c:pt idx="23">
                  <c:v>135</c:v>
                </c:pt>
                <c:pt idx="24">
                  <c:v>140</c:v>
                </c:pt>
                <c:pt idx="25">
                  <c:v>145</c:v>
                </c:pt>
                <c:pt idx="26">
                  <c:v>150</c:v>
                </c:pt>
                <c:pt idx="27">
                  <c:v>151</c:v>
                </c:pt>
                <c:pt idx="28">
                  <c:v>155</c:v>
                </c:pt>
                <c:pt idx="29">
                  <c:v>158</c:v>
                </c:pt>
                <c:pt idx="30">
                  <c:v>160</c:v>
                </c:pt>
                <c:pt idx="31">
                  <c:v>164</c:v>
                </c:pt>
                <c:pt idx="32">
                  <c:v>165</c:v>
                </c:pt>
                <c:pt idx="33">
                  <c:v>168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199</c:v>
                </c:pt>
                <c:pt idx="41">
                  <c:v>200</c:v>
                </c:pt>
                <c:pt idx="42">
                  <c:v>Más de 200</c:v>
                </c:pt>
              </c:strCache>
            </c:strRef>
          </c:xVal>
          <c:yVal>
            <c:numRef>
              <c:f>TOTAL!$I$3:$I$93</c:f>
              <c:numCache>
                <c:formatCode>0.00</c:formatCode>
                <c:ptCount val="91"/>
                <c:pt idx="0" formatCode="General">
                  <c:v>23.860182370820667</c:v>
                </c:pt>
                <c:pt idx="1">
                  <c:v>23.70820668693009</c:v>
                </c:pt>
                <c:pt idx="2">
                  <c:v>23.70820668693009</c:v>
                </c:pt>
                <c:pt idx="3">
                  <c:v>23.70820668693009</c:v>
                </c:pt>
                <c:pt idx="4">
                  <c:v>21.580547112462007</c:v>
                </c:pt>
                <c:pt idx="5">
                  <c:v>20.060790273556233</c:v>
                </c:pt>
                <c:pt idx="6">
                  <c:v>16.565349544072951</c:v>
                </c:pt>
                <c:pt idx="7">
                  <c:v>16.413373860182375</c:v>
                </c:pt>
                <c:pt idx="8">
                  <c:v>16.413373860182375</c:v>
                </c:pt>
                <c:pt idx="9">
                  <c:v>14.437689969604868</c:v>
                </c:pt>
                <c:pt idx="10">
                  <c:v>14.437689969604868</c:v>
                </c:pt>
                <c:pt idx="11">
                  <c:v>14.437689969604868</c:v>
                </c:pt>
                <c:pt idx="12">
                  <c:v>14.28571428571429</c:v>
                </c:pt>
                <c:pt idx="13">
                  <c:v>14.133738601823712</c:v>
                </c:pt>
                <c:pt idx="14">
                  <c:v>7.5987841945288794</c:v>
                </c:pt>
                <c:pt idx="15">
                  <c:v>7.5987841945288794</c:v>
                </c:pt>
                <c:pt idx="16">
                  <c:v>7.5987841945288794</c:v>
                </c:pt>
                <c:pt idx="17">
                  <c:v>7.4468085106383022</c:v>
                </c:pt>
                <c:pt idx="18">
                  <c:v>7.4468085106383022</c:v>
                </c:pt>
                <c:pt idx="19">
                  <c:v>6.5349544072948369</c:v>
                </c:pt>
                <c:pt idx="20">
                  <c:v>6.5349544072948369</c:v>
                </c:pt>
                <c:pt idx="21">
                  <c:v>6.5349544072948369</c:v>
                </c:pt>
                <c:pt idx="22">
                  <c:v>6.3829787234042596</c:v>
                </c:pt>
                <c:pt idx="23">
                  <c:v>6.3829787234042596</c:v>
                </c:pt>
                <c:pt idx="24">
                  <c:v>6.2310030395136824</c:v>
                </c:pt>
                <c:pt idx="25">
                  <c:v>6.2310030395136824</c:v>
                </c:pt>
                <c:pt idx="26">
                  <c:v>2.8875379939209775</c:v>
                </c:pt>
                <c:pt idx="27">
                  <c:v>2.8875379939209775</c:v>
                </c:pt>
                <c:pt idx="28">
                  <c:v>2.8875379939209775</c:v>
                </c:pt>
                <c:pt idx="29">
                  <c:v>2.7355623100303998</c:v>
                </c:pt>
                <c:pt idx="30">
                  <c:v>2.7355623100303998</c:v>
                </c:pt>
                <c:pt idx="31">
                  <c:v>2.7355623100303998</c:v>
                </c:pt>
                <c:pt idx="32">
                  <c:v>2.7355623100303998</c:v>
                </c:pt>
                <c:pt idx="33">
                  <c:v>2.7355623100303998</c:v>
                </c:pt>
                <c:pt idx="34">
                  <c:v>2.7355623100303998</c:v>
                </c:pt>
                <c:pt idx="35">
                  <c:v>2.7355623100303998</c:v>
                </c:pt>
                <c:pt idx="36">
                  <c:v>2.2796352583586672</c:v>
                </c:pt>
                <c:pt idx="37">
                  <c:v>2.2796352583586672</c:v>
                </c:pt>
                <c:pt idx="38">
                  <c:v>1.9756838905775123</c:v>
                </c:pt>
                <c:pt idx="39">
                  <c:v>1.9756838905775123</c:v>
                </c:pt>
                <c:pt idx="40">
                  <c:v>1.9756838905775123</c:v>
                </c:pt>
                <c:pt idx="41">
                  <c:v>0.60790273556231478</c:v>
                </c:pt>
                <c:pt idx="42">
                  <c:v>4.7739590058881731E-15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451-4BF7-8A8E-43ACDDD3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190400"/>
        <c:axId val="282190976"/>
      </c:scatterChart>
      <c:valAx>
        <c:axId val="282190400"/>
        <c:scaling>
          <c:orientation val="minMax"/>
          <c:max val="45"/>
          <c:min val="0"/>
        </c:scaling>
        <c:delete val="0"/>
        <c:axPos val="b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82190976"/>
        <c:crosses val="autoZero"/>
        <c:crossBetween val="midCat"/>
        <c:majorUnit val="2"/>
        <c:minorUnit val="1"/>
      </c:valAx>
      <c:valAx>
        <c:axId val="282190976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82190400"/>
        <c:crosses val="autoZero"/>
        <c:crossBetween val="midCat"/>
      </c:valAx>
      <c:spPr>
        <a:noFill/>
        <a:ln w="12700">
          <a:solidFill>
            <a:srgbClr val="808080"/>
          </a:solidFill>
          <a:prstDash val="sysDash"/>
        </a:ln>
      </c:spPr>
    </c:plotArea>
    <c:legend>
      <c:legendPos val="r"/>
      <c:layout>
        <c:manualLayout>
          <c:xMode val="edge"/>
          <c:yMode val="edge"/>
          <c:x val="0.25535852655096314"/>
          <c:y val="0.11187398753073209"/>
          <c:w val="0.41379310344827591"/>
          <c:h val="6.667941469103476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77135348226017"/>
          <c:y val="7.7364247787435794E-2"/>
          <c:w val="0.54402102496714844"/>
          <c:h val="0.92263575221256411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Primer lugar</c:v>
                </c:pt>
              </c:strCache>
            </c:strRef>
          </c:tx>
          <c:spPr>
            <a:solidFill>
              <a:srgbClr val="00B0F0"/>
            </a:solidFill>
            <a:ln w="25332">
              <a:noFill/>
            </a:ln>
          </c:spPr>
          <c:invertIfNegative val="0"/>
          <c:dLbls>
            <c:dLbl>
              <c:idx val="7"/>
              <c:layout>
                <c:manualLayout>
                  <c:x val="1.7574692442882249E-3"/>
                  <c:y val="-6.2715555398618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C7-430C-B351-46F0550734BA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19053876478318002"/>
                  <c:y val="0.559718969555035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C7-430C-B351-46F0550734BA}"/>
                </c:ext>
              </c:extLst>
            </c:dLbl>
            <c:numFmt formatCode="0%" sourceLinked="0"/>
            <c:spPr>
              <a:noFill/>
              <a:ln w="2533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Descuento en precio</c:v>
                </c:pt>
                <c:pt idx="1">
                  <c:v>Descuentos por número de noches</c:v>
                </c:pt>
                <c:pt idx="2">
                  <c:v>Pensión completa al precio de media pensión</c:v>
                </c:pt>
                <c:pt idx="3">
                  <c:v>Desayuno gratis</c:v>
                </c:pt>
                <c:pt idx="4">
                  <c:v>Transporte hasta el hotel desde aeropuerto, estación…</c:v>
                </c:pt>
                <c:pt idx="5">
                  <c:v>Descuentos en servicios (spa, masajes…)</c:v>
                </c:pt>
                <c:pt idx="6">
                  <c:v>Descuentos para niños (1º niño gratis, 2º niño gratis, niños al 50%...)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0.33700000000000002</c:v>
                </c:pt>
                <c:pt idx="1">
                  <c:v>0.125</c:v>
                </c:pt>
                <c:pt idx="2">
                  <c:v>0.187</c:v>
                </c:pt>
                <c:pt idx="3">
                  <c:v>0.13200000000000001</c:v>
                </c:pt>
                <c:pt idx="4">
                  <c:v>8.1000000000000003E-2</c:v>
                </c:pt>
                <c:pt idx="5">
                  <c:v>0.04</c:v>
                </c:pt>
                <c:pt idx="6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C7-430C-B351-46F0550734B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Segundo lugar</c:v>
                </c:pt>
              </c:strCache>
            </c:strRef>
          </c:tx>
          <c:spPr>
            <a:solidFill>
              <a:srgbClr val="0070C0"/>
            </a:solidFill>
            <a:ln w="25332">
              <a:noFill/>
            </a:ln>
          </c:spPr>
          <c:invertIfNegative val="0"/>
          <c:dLbls>
            <c:dLbl>
              <c:idx val="7"/>
              <c:layout>
                <c:manualLayout>
                  <c:x val="0"/>
                  <c:y val="1.8816395137136878E-2"/>
                </c:manualLayout>
              </c:layout>
              <c:numFmt formatCode="0%" sourceLinked="0"/>
              <c:spPr>
                <a:noFill/>
                <a:ln w="25332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2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C7-430C-B351-46F0550734BA}"/>
                </c:ext>
              </c:extLst>
            </c:dLbl>
            <c:numFmt formatCode="0%" sourceLinked="0"/>
            <c:spPr>
              <a:noFill/>
              <a:ln w="2533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Descuento en precio</c:v>
                </c:pt>
                <c:pt idx="1">
                  <c:v>Descuentos por número de noches</c:v>
                </c:pt>
                <c:pt idx="2">
                  <c:v>Pensión completa al precio de media pensión</c:v>
                </c:pt>
                <c:pt idx="3">
                  <c:v>Desayuno gratis</c:v>
                </c:pt>
                <c:pt idx="4">
                  <c:v>Transporte hasta el hotel desde aeropuerto, estación…</c:v>
                </c:pt>
                <c:pt idx="5">
                  <c:v>Descuentos en servicios (spa, masajes…)</c:v>
                </c:pt>
                <c:pt idx="6">
                  <c:v>Descuentos para niños (1º niño gratis, 2º niño gratis, niños al 50%...)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0.17</c:v>
                </c:pt>
                <c:pt idx="1">
                  <c:v>0.19</c:v>
                </c:pt>
                <c:pt idx="2">
                  <c:v>0.16600000000000001</c:v>
                </c:pt>
                <c:pt idx="3">
                  <c:v>0.16700000000000001</c:v>
                </c:pt>
                <c:pt idx="4">
                  <c:v>0.13500000000000001</c:v>
                </c:pt>
                <c:pt idx="5">
                  <c:v>9.2999999999999999E-2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C7-430C-B351-46F0550734BA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Resto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AR" sz="1100" b="1" i="0" u="none" strike="noStrike" kern="1200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Descuento en precio</c:v>
                </c:pt>
                <c:pt idx="1">
                  <c:v>Descuentos por número de noches</c:v>
                </c:pt>
                <c:pt idx="2">
                  <c:v>Pensión completa al precio de media pensión</c:v>
                </c:pt>
                <c:pt idx="3">
                  <c:v>Desayuno gratis</c:v>
                </c:pt>
                <c:pt idx="4">
                  <c:v>Transporte hasta el hotel desde aeropuerto, estación…</c:v>
                </c:pt>
                <c:pt idx="5">
                  <c:v>Descuentos en servicios (spa, masajes…)</c:v>
                </c:pt>
                <c:pt idx="6">
                  <c:v>Descuentos para niños (1º niño gratis, 2º niño gratis, niños al 50%...)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0.20999999999999994</c:v>
                </c:pt>
                <c:pt idx="1">
                  <c:v>0.24700000000000005</c:v>
                </c:pt>
                <c:pt idx="2">
                  <c:v>0.17600000000000002</c:v>
                </c:pt>
                <c:pt idx="3">
                  <c:v>0.19899999999999998</c:v>
                </c:pt>
                <c:pt idx="4">
                  <c:v>0.21299999999999997</c:v>
                </c:pt>
                <c:pt idx="5">
                  <c:v>0.122</c:v>
                </c:pt>
                <c:pt idx="6">
                  <c:v>7.6000000000000012E-2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C7-430C-B351-46F055073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82975744"/>
        <c:axId val="282191552"/>
      </c:barChart>
      <c:catAx>
        <c:axId val="282975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889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282191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19155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82975744"/>
        <c:crosses val="autoZero"/>
        <c:crossBetween val="between"/>
      </c:valAx>
      <c:spPr>
        <a:noFill/>
        <a:ln w="25332">
          <a:noFill/>
        </a:ln>
      </c:spPr>
    </c:plotArea>
    <c:legend>
      <c:legendPos val="t"/>
      <c:layout>
        <c:manualLayout>
          <c:xMode val="edge"/>
          <c:yMode val="edge"/>
          <c:x val="0.33364197445442345"/>
          <c:y val="9.4080733286471298E-3"/>
          <c:w val="0.38635401242682976"/>
          <c:h val="6.6690811036830597E-2"/>
        </c:manualLayout>
      </c:layout>
      <c:overlay val="0"/>
      <c:spPr>
        <a:solidFill>
          <a:schemeClr val="bg1"/>
        </a:solidFill>
        <a:ln w="3167">
          <a:noFill/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chemeClr val="tx1"/>
              </a:solidFill>
              <a:latin typeface="+mj-lt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74783707592107"/>
          <c:y val="2.9035731329038417E-2"/>
          <c:w val="0.56825205747306329"/>
          <c:h val="0.94192853734192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 w="1854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82-4540-A619-756832E4047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82-4540-A619-756832E40478}"/>
              </c:ext>
            </c:extLst>
          </c:dPt>
          <c:dLbls>
            <c:numFmt formatCode="0%" sourceLinked="0"/>
            <c:spPr>
              <a:noFill/>
              <a:ln w="1854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accent6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Francia</c:v>
                </c:pt>
                <c:pt idx="1">
                  <c:v>Italia</c:v>
                </c:pt>
                <c:pt idx="2">
                  <c:v>Reino Unido</c:v>
                </c:pt>
                <c:pt idx="3">
                  <c:v>Alemania</c:v>
                </c:pt>
                <c:pt idx="4">
                  <c:v>Portugal</c:v>
                </c:pt>
                <c:pt idx="5">
                  <c:v>Estados Unidos</c:v>
                </c:pt>
                <c:pt idx="6">
                  <c:v>Andorra</c:v>
                </c:pt>
                <c:pt idx="7">
                  <c:v>Países América Latina</c:v>
                </c:pt>
                <c:pt idx="8">
                  <c:v>Países de Asía</c:v>
                </c:pt>
                <c:pt idx="9">
                  <c:v>Marruecos</c:v>
                </c:pt>
                <c:pt idx="10">
                  <c:v>Otros países de Europa</c:v>
                </c:pt>
                <c:pt idx="11">
                  <c:v>Grecia</c:v>
                </c:pt>
                <c:pt idx="12">
                  <c:v>Bélgica</c:v>
                </c:pt>
                <c:pt idx="13">
                  <c:v>Austria</c:v>
                </c:pt>
                <c:pt idx="14">
                  <c:v>Holanda</c:v>
                </c:pt>
                <c:pt idx="15">
                  <c:v>Escandinavia (Noruega, Suecia)</c:v>
                </c:pt>
                <c:pt idx="16">
                  <c:v>Republica Checa(Praga)</c:v>
                </c:pt>
                <c:pt idx="17">
                  <c:v>Dinamarca</c:v>
                </c:pt>
                <c:pt idx="18">
                  <c:v>Méjico</c:v>
                </c:pt>
                <c:pt idx="19">
                  <c:v>Hungría (Budapest)</c:v>
                </c:pt>
                <c:pt idx="20">
                  <c:v>Polonia</c:v>
                </c:pt>
                <c:pt idx="21">
                  <c:v>Caribe</c:v>
                </c:pt>
                <c:pt idx="22">
                  <c:v>Países de África</c:v>
                </c:pt>
                <c:pt idx="23">
                  <c:v>Asia Pacífico</c:v>
                </c:pt>
                <c:pt idx="24">
                  <c:v>Canadá</c:v>
                </c:pt>
                <c:pt idx="25">
                  <c:v>Malta</c:v>
                </c:pt>
                <c:pt idx="26">
                  <c:v>Turquía</c:v>
                </c:pt>
                <c:pt idx="27">
                  <c:v>Croacia</c:v>
                </c:pt>
                <c:pt idx="28">
                  <c:v>Otro país</c:v>
                </c:pt>
              </c:strCache>
            </c:strRef>
          </c:cat>
          <c:val>
            <c:numRef>
              <c:f>Sheet1!$B$2:$B$30</c:f>
              <c:numCache>
                <c:formatCode>0.00%</c:formatCode>
                <c:ptCount val="29"/>
                <c:pt idx="0">
                  <c:v>0.27100000000000002</c:v>
                </c:pt>
                <c:pt idx="1">
                  <c:v>0.24</c:v>
                </c:pt>
                <c:pt idx="2">
                  <c:v>0.16400000000000001</c:v>
                </c:pt>
                <c:pt idx="3">
                  <c:v>0.127</c:v>
                </c:pt>
                <c:pt idx="4">
                  <c:v>0.11899999999999999</c:v>
                </c:pt>
                <c:pt idx="5">
                  <c:v>0.109</c:v>
                </c:pt>
                <c:pt idx="6">
                  <c:v>7.1999999999999995E-2</c:v>
                </c:pt>
                <c:pt idx="7">
                  <c:v>5.7000000000000002E-2</c:v>
                </c:pt>
                <c:pt idx="8">
                  <c:v>5.7000000000000002E-2</c:v>
                </c:pt>
                <c:pt idx="9">
                  <c:v>5.5E-2</c:v>
                </c:pt>
                <c:pt idx="10">
                  <c:v>5.2999999999999999E-2</c:v>
                </c:pt>
                <c:pt idx="11">
                  <c:v>5.0999999999999997E-2</c:v>
                </c:pt>
                <c:pt idx="12">
                  <c:v>4.2999999999999997E-2</c:v>
                </c:pt>
                <c:pt idx="13">
                  <c:v>3.6999999999999998E-2</c:v>
                </c:pt>
                <c:pt idx="14">
                  <c:v>3.6999999999999998E-2</c:v>
                </c:pt>
                <c:pt idx="15">
                  <c:v>3.3000000000000002E-2</c:v>
                </c:pt>
                <c:pt idx="16">
                  <c:v>2.7E-2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2.3E-2</c:v>
                </c:pt>
                <c:pt idx="20">
                  <c:v>2.1000000000000001E-2</c:v>
                </c:pt>
                <c:pt idx="21">
                  <c:v>1.7999999999999999E-2</c:v>
                </c:pt>
                <c:pt idx="22">
                  <c:v>1.7999999999999999E-2</c:v>
                </c:pt>
                <c:pt idx="23">
                  <c:v>1.6E-2</c:v>
                </c:pt>
                <c:pt idx="24">
                  <c:v>1.6E-2</c:v>
                </c:pt>
                <c:pt idx="25">
                  <c:v>1.6E-2</c:v>
                </c:pt>
                <c:pt idx="26">
                  <c:v>1.6E-2</c:v>
                </c:pt>
                <c:pt idx="27">
                  <c:v>1.4E-2</c:v>
                </c:pt>
                <c:pt idx="2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2-4540-A619-756832E40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6492032"/>
        <c:axId val="203182016"/>
      </c:barChart>
      <c:catAx>
        <c:axId val="256492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84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03182016"/>
        <c:crosses val="autoZero"/>
        <c:auto val="1"/>
        <c:lblAlgn val="ctr"/>
        <c:lblOffset val="100"/>
        <c:noMultiLvlLbl val="0"/>
      </c:catAx>
      <c:valAx>
        <c:axId val="203182016"/>
        <c:scaling>
          <c:orientation val="minMax"/>
          <c:max val="1"/>
        </c:scaling>
        <c:delete val="1"/>
        <c:axPos val="t"/>
        <c:numFmt formatCode="0.00%" sourceLinked="1"/>
        <c:majorTickMark val="out"/>
        <c:minorTickMark val="none"/>
        <c:tickLblPos val="nextTo"/>
        <c:crossAx val="256492032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0.94789</cdr:x>
      <cdr:y>0.41912</cdr:y>
    </cdr:from>
    <cdr:to>
      <cdr:x>0.94789</cdr:x>
      <cdr:y>0.48529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103AAA6-20B7-42AE-98A3-50D4B18B1C39}"/>
            </a:ext>
          </a:extLst>
        </cdr:cNvPr>
        <cdr:cNvCxnSpPr/>
      </cdr:nvCxnSpPr>
      <cdr:spPr>
        <a:xfrm xmlns:a="http://schemas.openxmlformats.org/drawingml/2006/main">
          <a:off x="8316912" y="1447800"/>
          <a:ext cx="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C0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0.02475</cdr:x>
      <cdr:y>0.11175</cdr:y>
    </cdr:from>
    <cdr:to>
      <cdr:x>0.0465</cdr:x>
      <cdr:y>0.16775</cdr:y>
    </cdr:to>
    <cdr:sp macro="" textlink="">
      <cdr:nvSpPr>
        <cdr:cNvPr id="7168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056" y="628007"/>
          <a:ext cx="191122" cy="3147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%</a:t>
          </a:r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21D06-F301-480E-AED0-3CB8B338C24E}" type="datetimeFigureOut">
              <a:rPr lang="es-ES" smtClean="0"/>
              <a:t>14/02/2020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85B61-3C34-4C0F-B49E-B60CB4B129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714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A636E-637B-46FB-9630-B39162DCA743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30213-3389-4756-ADED-F048FFEFDAC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5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941635-B09E-488A-91BA-29C7737A3022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25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96"/>
            <a:ext cx="4984750" cy="4464925"/>
          </a:xfrm>
          <a:noFill/>
        </p:spPr>
        <p:txBody>
          <a:bodyPr/>
          <a:lstStyle/>
          <a:p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619763-355B-4F66-B486-0C2FBD948C92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26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96"/>
            <a:ext cx="4984750" cy="4464925"/>
          </a:xfrm>
          <a:noFill/>
        </p:spPr>
        <p:txBody>
          <a:bodyPr/>
          <a:lstStyle/>
          <a:p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0BB867-72E3-4ED6-A335-C682A08580F6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27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72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517266-A654-47FC-9B78-82530D530160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29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035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941635-B09E-488A-91BA-29C7737A3022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30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96"/>
            <a:ext cx="4984750" cy="4464925"/>
          </a:xfrm>
          <a:noFill/>
        </p:spPr>
        <p:txBody>
          <a:bodyPr/>
          <a:lstStyle/>
          <a:p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0BB867-72E3-4ED6-A335-C682A08580F6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31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517266-A654-47FC-9B78-82530D530160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32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03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941635-B09E-488A-91BA-29C7737A3022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33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96"/>
            <a:ext cx="4984750" cy="4464925"/>
          </a:xfrm>
          <a:noFill/>
        </p:spPr>
        <p:txBody>
          <a:bodyPr/>
          <a:lstStyle/>
          <a:p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0BB867-72E3-4ED6-A335-C682A08580F6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34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25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72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C5BEB9-E57E-46BE-8339-A6D32E6660D9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39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96"/>
            <a:ext cx="4984750" cy="4464925"/>
          </a:xfrm>
          <a:noFill/>
        </p:spPr>
        <p:txBody>
          <a:bodyPr/>
          <a:lstStyle/>
          <a:p>
            <a:endParaRPr lang="en-GB" b="1">
              <a:solidFill>
                <a:srgbClr val="FF66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619763-355B-4F66-B486-0C2FBD948C92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40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96"/>
            <a:ext cx="4984750" cy="4464925"/>
          </a:xfrm>
          <a:noFill/>
        </p:spPr>
        <p:txBody>
          <a:bodyPr/>
          <a:lstStyle/>
          <a:p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619763-355B-4F66-B486-0C2FBD948C92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41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96"/>
            <a:ext cx="4984750" cy="4464925"/>
          </a:xfrm>
          <a:noFill/>
        </p:spPr>
        <p:txBody>
          <a:bodyPr/>
          <a:lstStyle/>
          <a:p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619763-355B-4F66-B486-0C2FBD948C92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42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96"/>
            <a:ext cx="4984750" cy="4464925"/>
          </a:xfrm>
          <a:noFill/>
        </p:spPr>
        <p:txBody>
          <a:bodyPr/>
          <a:lstStyle/>
          <a:p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47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72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94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5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2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391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15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0213-3389-4756-ADED-F048FFEFDAC9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73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1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210FFC-53BA-41D2-9A81-D1C15A27A5A5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17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6C431E-562C-41BE-AE3A-2633BA140065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20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dirty="0"/>
              <a:t>No desglose para Francia u otros países por falta de base.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0BB867-72E3-4ED6-A335-C682A08580F6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21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0BB867-72E3-4ED6-A335-C682A08580F6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22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517266-A654-47FC-9B78-82530D530160}" type="slidenum">
              <a:rPr lang="en-GB" sz="1200">
                <a:solidFill>
                  <a:prstClr val="black"/>
                </a:solidFill>
                <a:latin typeface="Times" charset="0"/>
              </a:rPr>
              <a:pPr/>
              <a:t>23</a:t>
            </a:fld>
            <a:endParaRPr lang="en-GB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7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Full Logo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75681" y="3010664"/>
            <a:ext cx="6684263" cy="498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247426" y="4343401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246891" y="1933076"/>
            <a:ext cx="6684263" cy="982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5622" y="4974281"/>
            <a:ext cx="3194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8" name="Shape 56" descr="N-Element-Tab-Whit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20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vider Whit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91791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460755"/>
            <a:ext cx="7614868" cy="259675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8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0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4311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Title Slide 2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hape 145" descr="N-Element-Tab-White_RGB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476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 userDrawn="1"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 userDrawn="1">
            <p:ph type="body" idx="15"/>
          </p:nvPr>
        </p:nvSpPr>
        <p:spPr>
          <a:xfrm>
            <a:off x="594360" y="4780026"/>
            <a:ext cx="8165465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239084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Final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hape 145" descr="N-Element-Tab-White_RGB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548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1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4776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2169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2327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6791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047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27171" y="3658970"/>
            <a:ext cx="26806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59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1" name="Shape 14"/>
          <p:cNvSpPr txBox="1"/>
          <p:nvPr userDrawn="1"/>
        </p:nvSpPr>
        <p:spPr>
          <a:xfrm>
            <a:off x="8877416" y="4950475"/>
            <a:ext cx="141063" cy="10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‹Nº›</a:t>
            </a:fld>
            <a:endParaRPr lang="en-US" sz="900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242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2815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326171" y="3576544"/>
            <a:ext cx="2833015" cy="213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329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73558" y="3629157"/>
            <a:ext cx="2756815" cy="18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2637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35457" y="3667256"/>
            <a:ext cx="26806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998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0867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5235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2159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2579892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056263" y="3846452"/>
            <a:ext cx="2322225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7677890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73407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145" descr="N-Element-Tab-Whit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81037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932653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1484800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9277413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848016" y="4926213"/>
            <a:ext cx="209382" cy="157037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8274815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Full Logo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75681" y="3010664"/>
            <a:ext cx="6684263" cy="498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247426" y="4343401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246891" y="1933076"/>
            <a:ext cx="6684263" cy="982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5622" y="4974281"/>
            <a:ext cx="3194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8" name="Shape 56" descr="N-Element-Tab-Whit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2605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Title Full Logo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75681" y="3010664"/>
            <a:ext cx="6684263" cy="498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247426" y="4343401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246891" y="1933076"/>
            <a:ext cx="6684263" cy="982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5622" y="4974281"/>
            <a:ext cx="3194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29" name="Shape 29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8" y="1561243"/>
            <a:ext cx="1171421" cy="31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0597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Divider Texture PURP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lari02\Desktop\Ricardo\Apoyo PPT\Textures\Hexágonos\Hex_1_Purpl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0" r="43990"/>
          <a:stretch/>
        </p:blipFill>
        <p:spPr bwMode="auto">
          <a:xfrm>
            <a:off x="1" y="0"/>
            <a:ext cx="9144000" cy="51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Shape 56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55621" y="4974281"/>
            <a:ext cx="32916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5022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Divider Texture GREE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olari02\Desktop\Ricardo\Apoyo PPT\Textures\Hexágonos\Hex_1_Green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4" r="43900"/>
          <a:stretch/>
        </p:blipFill>
        <p:spPr bwMode="auto">
          <a:xfrm>
            <a:off x="-13667" y="0"/>
            <a:ext cx="91576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Shape 96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255621" y="4974281"/>
            <a:ext cx="3347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5753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End Slide N-tab BLU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Shape 124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4" y="1814182"/>
            <a:ext cx="1981199" cy="148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256023" y="4974281"/>
            <a:ext cx="32496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7307006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Title and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94362" y="507494"/>
            <a:ext cx="814461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594361" y="1515618"/>
            <a:ext cx="8168639" cy="3059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594360" y="960121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609600" y="4572001"/>
            <a:ext cx="8153399" cy="471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0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1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9469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_Tabl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93726" y="507206"/>
            <a:ext cx="8166099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94360" y="960121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609600" y="4572001"/>
            <a:ext cx="8153399" cy="471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049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Quote Whi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979452" y="2000253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958109" y="2800353"/>
            <a:ext cx="7010400" cy="40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4527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Quote Texture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979452" y="2000253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45" name="Shape 145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958109" y="2800353"/>
            <a:ext cx="7010400" cy="40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rgbClr val="FFFFFF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6928896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vider Whit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3639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1" name="Shape 14"/>
          <p:cNvSpPr txBox="1"/>
          <p:nvPr userDrawn="1"/>
        </p:nvSpPr>
        <p:spPr>
          <a:xfrm>
            <a:off x="8877416" y="4950475"/>
            <a:ext cx="141063" cy="10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‹Nº›</a:t>
            </a:fld>
            <a:endParaRPr lang="en-US" sz="900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8435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145" descr="N-Element-Tab-Whit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0920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1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0687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5465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515618"/>
            <a:ext cx="8165465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031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08558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94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5465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515618"/>
            <a:ext cx="8165465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004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2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8179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848016" y="4926213"/>
            <a:ext cx="209382" cy="157037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1"/>
          <p:cNvSpPr/>
          <p:nvPr userDrawn="1"/>
        </p:nvSpPr>
        <p:spPr>
          <a:xfrm rot="-5400000">
            <a:off x="-1227171" y="3658970"/>
            <a:ext cx="26806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6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6778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7341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4545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7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4327400"/>
            <a:ext cx="7781544" cy="299315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1633311"/>
            <a:ext cx="7711884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5943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1678591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678591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351028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8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5928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460755"/>
            <a:ext cx="7614868" cy="259675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8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0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7997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Title Slide 2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hape 145" descr="N-Element-Tab-White_RGB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134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 userDrawn="1"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 userDrawn="1">
            <p:ph type="body" idx="15"/>
          </p:nvPr>
        </p:nvSpPr>
        <p:spPr>
          <a:xfrm>
            <a:off x="594360" y="4780026"/>
            <a:ext cx="8165465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715496"/>
      </p:ext>
    </p:extLst>
  </p:cSld>
  <p:clrMapOvr>
    <a:masterClrMapping/>
  </p:clrMapOvr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Final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hape 145" descr="N-Element-Tab-White_RGB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02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14489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1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9110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0644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3170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8475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7908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27171" y="3658970"/>
            <a:ext cx="26806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9815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3109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326171" y="3576544"/>
            <a:ext cx="2833015" cy="213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3877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73558" y="3629157"/>
            <a:ext cx="2756815" cy="18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2039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35457" y="3667256"/>
            <a:ext cx="26806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99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‹Nº›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2165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2836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90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03607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2495963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056263" y="3846452"/>
            <a:ext cx="2322225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455113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781007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59786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7760161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848016" y="4926213"/>
            <a:ext cx="209382" cy="157037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9020619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07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2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‹Nº›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7957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9891293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307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5686715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945171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8398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5670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5261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2095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53014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59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848016" y="4926213"/>
            <a:ext cx="209382" cy="157037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1"/>
          <p:cNvSpPr/>
          <p:nvPr userDrawn="1"/>
        </p:nvSpPr>
        <p:spPr>
          <a:xfrm rot="-5400000">
            <a:off x="-1227171" y="3658970"/>
            <a:ext cx="26806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6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35954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>
                <a:defRPr/>
              </a:pPr>
              <a:t>‹Nº›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66850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4560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887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16138398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2766388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686" y="2037157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9060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961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0" name="Picture 9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8116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751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22" y="3175289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8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0336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6112748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2837091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36954101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2406313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45555036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5599406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547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>
                <a:defRPr/>
              </a:pPr>
              <a:t>‹Nº›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00448768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7162643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3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Title Full Logo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75681" y="3010664"/>
            <a:ext cx="6684263" cy="498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247426" y="4343401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246891" y="1933076"/>
            <a:ext cx="6684263" cy="982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5622" y="4974281"/>
            <a:ext cx="3194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29" name="Shape 29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8" y="1561243"/>
            <a:ext cx="1171421" cy="31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840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9214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571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591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1550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6203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5417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068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061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7189964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4713855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841778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7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4327400"/>
            <a:ext cx="7781544" cy="299315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1633311"/>
            <a:ext cx="7711884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03095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88065068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277657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21216753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655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>
                <a:defRPr/>
              </a:pPr>
              <a:t>‹Nº›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22850224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2103687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3810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891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526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736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1678591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678591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351028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8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22841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525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9325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900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38" y="3102721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297096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9440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363268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4826482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7216004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37933347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76004535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341759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460755"/>
            <a:ext cx="7614868" cy="259675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8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0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62789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6802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>
                <a:defRPr/>
              </a:pPr>
              <a:t>‹Nº›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6898387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49788796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22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0538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3740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86906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037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2595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9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Title Slide 2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hape 145" descr="N-Element-Tab-White_RGB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77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2587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89983988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631319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83691367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53298083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3881935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38471537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5525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>
                <a:defRPr/>
              </a:pPr>
              <a:t>‹Nº›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4799649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862991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 userDrawn="1"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 userDrawn="1">
            <p:ph type="body" idx="15"/>
          </p:nvPr>
        </p:nvSpPr>
        <p:spPr>
          <a:xfrm>
            <a:off x="594360" y="4780026"/>
            <a:ext cx="8165465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606080"/>
      </p:ext>
    </p:extLst>
  </p:cSld>
  <p:clrMapOvr>
    <a:masterClrMapping/>
  </p:clrMapOvr>
  <p:hf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7454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529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2"/>
            <a:ext cx="8165465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0"/>
            <a:ext cx="8165465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515618"/>
            <a:ext cx="8165465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4780026"/>
            <a:ext cx="8165465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66880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15204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6241058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9269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1407591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19758736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688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Final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hape 145" descr="N-Element-Tab-White_RGB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29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94591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10091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51709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13306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3262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>
                <a:defRPr/>
              </a:pPr>
              <a:t>‹Nº›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70587992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6535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3988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7661008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511649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92353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686" y="2037157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82899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6421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0" name="Picture 9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4115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4419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22" y="3175289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4529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431083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74670091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54835732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346119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285214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99643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37276071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994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>
                <a:defRPr/>
              </a:pPr>
              <a:t>‹Nº›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89874366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0148211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8878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2366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8057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81398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844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73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78098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132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6587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01486234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10595531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9451901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65423401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30819091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97502436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9004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>
                <a:defRPr/>
              </a:pPr>
              <a:t>‹Nº›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64152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Divider Texture PURP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lari02\Desktop\Ricardo\Apoyo PPT\Textures\Hexágonos\Hex_1_Purpl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0" r="43990"/>
          <a:stretch/>
        </p:blipFill>
        <p:spPr bwMode="auto">
          <a:xfrm>
            <a:off x="1" y="0"/>
            <a:ext cx="9144000" cy="51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Shape 56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55621" y="4974281"/>
            <a:ext cx="32916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375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056263" y="3846452"/>
            <a:ext cx="2322225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34484292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0832572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5141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0276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0548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3810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0822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154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374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38" y="3102721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297096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292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82368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8649188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89530910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73722994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5062453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682184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26173618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3637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>
                <a:defRPr/>
              </a:pPr>
              <a:t>‹Nº›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5362659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91379875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4578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0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57679333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7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41065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9489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4903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1479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198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06751514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31737768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3258906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504302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848016" y="4926213"/>
            <a:ext cx="209382" cy="157037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33019021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9906482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27649398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3961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>
                <a:defRPr/>
              </a:pPr>
              <a:t>‹Nº›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87473028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39721668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1086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3085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3100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2"/>
            <a:ext cx="8165465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0"/>
            <a:ext cx="8165465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515618"/>
            <a:ext cx="8165465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4780026"/>
            <a:ext cx="8165465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00900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81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Full Logo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75681" y="3010664"/>
            <a:ext cx="6684263" cy="498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247426" y="4343401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246891" y="1933076"/>
            <a:ext cx="6684263" cy="982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5622" y="4974281"/>
            <a:ext cx="3194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8" name="Shape 56" descr="N-Element-Tab-Whit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940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Title Full Logo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75681" y="3010664"/>
            <a:ext cx="6684263" cy="498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247426" y="4343401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246891" y="1933076"/>
            <a:ext cx="6684263" cy="982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5622" y="4974281"/>
            <a:ext cx="3194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29" name="Shape 29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8" y="1561243"/>
            <a:ext cx="1171421" cy="31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830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Divider Texture PURP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lari02\Desktop\Ricardo\Apoyo PPT\Textures\Hexágonos\Hex_1_Purpl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0" r="43990"/>
          <a:stretch/>
        </p:blipFill>
        <p:spPr bwMode="auto">
          <a:xfrm>
            <a:off x="1" y="0"/>
            <a:ext cx="9144000" cy="51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Shape 56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55621" y="4974281"/>
            <a:ext cx="32916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034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Divider Texture GREE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olari02\Desktop\Ricardo\Apoyo PPT\Textures\Hexágonos\Hex_1_Green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4" r="43900"/>
          <a:stretch/>
        </p:blipFill>
        <p:spPr bwMode="auto">
          <a:xfrm>
            <a:off x="-13667" y="0"/>
            <a:ext cx="91576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Shape 96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255621" y="4974281"/>
            <a:ext cx="3347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439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End Slide N-tab BLU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Shape 124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4" y="1814182"/>
            <a:ext cx="1981199" cy="148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256023" y="4974281"/>
            <a:ext cx="32496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13279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Title and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94362" y="507494"/>
            <a:ext cx="814461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594361" y="1515618"/>
            <a:ext cx="8168639" cy="3059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594360" y="960121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609600" y="4572001"/>
            <a:ext cx="8153399" cy="471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Divider Texture GREE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olari02\Desktop\Ricardo\Apoyo PPT\Textures\Hexágonos\Hex_1_Green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4" r="43900"/>
          <a:stretch/>
        </p:blipFill>
        <p:spPr bwMode="auto">
          <a:xfrm>
            <a:off x="-13667" y="0"/>
            <a:ext cx="91576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Shape 96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255621" y="4974281"/>
            <a:ext cx="3347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349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_Tabl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93726" y="507206"/>
            <a:ext cx="8166099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94360" y="960121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609600" y="4572001"/>
            <a:ext cx="8153399" cy="471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83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Quote Whi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979452" y="2000253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958109" y="2800353"/>
            <a:ext cx="7010400" cy="40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410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Quote Texture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979452" y="2000253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45" name="Shape 145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958109" y="2800353"/>
            <a:ext cx="7010400" cy="40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rgbClr val="FFFFFF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152676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vider Whit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267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1" name="Shape 14"/>
          <p:cNvSpPr txBox="1"/>
          <p:nvPr userDrawn="1"/>
        </p:nvSpPr>
        <p:spPr>
          <a:xfrm>
            <a:off x="8877416" y="4950475"/>
            <a:ext cx="141063" cy="10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‹Nº›</a:t>
            </a:fld>
            <a:endParaRPr lang="en-US" sz="900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545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145" descr="N-Element-Tab-Whit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811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5465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515618"/>
            <a:ext cx="8165465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18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8786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179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2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26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End Slide N-tab BLU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Shape 124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4" y="1814182"/>
            <a:ext cx="1981199" cy="148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256023" y="4974281"/>
            <a:ext cx="32496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124993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848016" y="4926213"/>
            <a:ext cx="209382" cy="157037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1"/>
          <p:cNvSpPr/>
          <p:nvPr userDrawn="1"/>
        </p:nvSpPr>
        <p:spPr>
          <a:xfrm rot="-5400000">
            <a:off x="-1227171" y="3658970"/>
            <a:ext cx="26806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6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518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4013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812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7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4327400"/>
            <a:ext cx="7781544" cy="299315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1633311"/>
            <a:ext cx="7711884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75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1678591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678591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351028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8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809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460755"/>
            <a:ext cx="7614868" cy="259675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8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0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275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Title Slide 2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hape 145" descr="N-Element-Tab-White_RGB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831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 userDrawn="1"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 userDrawn="1">
            <p:ph type="body" idx="15"/>
          </p:nvPr>
        </p:nvSpPr>
        <p:spPr>
          <a:xfrm>
            <a:off x="594360" y="4780026"/>
            <a:ext cx="8165465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32299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Final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hape 145" descr="N-Element-Tab-White_RGB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443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1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54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Title and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94362" y="507494"/>
            <a:ext cx="814461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594361" y="1515618"/>
            <a:ext cx="8168639" cy="3059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594360" y="960121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609600" y="4572001"/>
            <a:ext cx="8153399" cy="471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02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929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4287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996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27171" y="3658970"/>
            <a:ext cx="26806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125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420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0177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326171" y="3576544"/>
            <a:ext cx="2833015" cy="213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4541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73558" y="3629157"/>
            <a:ext cx="2756815" cy="18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6047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3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"/>
          <p:cNvSpPr/>
          <p:nvPr userDrawn="1"/>
        </p:nvSpPr>
        <p:spPr>
          <a:xfrm rot="-5400000">
            <a:off x="-1235457" y="3667256"/>
            <a:ext cx="26806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7986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15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_Tabl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93726" y="507206"/>
            <a:ext cx="8166099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94360" y="960121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609600" y="4572001"/>
            <a:ext cx="8153399" cy="471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6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168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6409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26134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 userDrawn="1"/>
        </p:nvSpPr>
        <p:spPr>
          <a:xfrm rot="-5400000">
            <a:off x="-1056263" y="3846452"/>
            <a:ext cx="2322225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146822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065313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598215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7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292333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848016" y="4926213"/>
            <a:ext cx="209382" cy="157037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1654170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Full Logo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75681" y="3010664"/>
            <a:ext cx="6684263" cy="498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247426" y="4343401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246891" y="1933076"/>
            <a:ext cx="6684263" cy="982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5622" y="4974281"/>
            <a:ext cx="3194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8" name="Shape 56" descr="N-Element-Tab-Whit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427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Title Full Logo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75681" y="3010664"/>
            <a:ext cx="6684263" cy="498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247426" y="4343401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246891" y="1933076"/>
            <a:ext cx="6684263" cy="982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5622" y="4974281"/>
            <a:ext cx="3194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29" name="Shape 29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8" y="1561243"/>
            <a:ext cx="1171421" cy="31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9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Quote Whi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979452" y="2000253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958109" y="2800353"/>
            <a:ext cx="7010400" cy="40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8607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Divider Texture PURP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lari02\Desktop\Ricardo\Apoyo PPT\Textures\Hexágonos\Hex_1_Purpl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0" r="43990"/>
          <a:stretch/>
        </p:blipFill>
        <p:spPr bwMode="auto">
          <a:xfrm>
            <a:off x="1" y="0"/>
            <a:ext cx="9144000" cy="51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Shape 56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55621" y="4974281"/>
            <a:ext cx="32916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4349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Divider Texture GREE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olari02\Desktop\Ricardo\Apoyo PPT\Textures\Hexágonos\Hex_1_Green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4" r="43900"/>
          <a:stretch/>
        </p:blipFill>
        <p:spPr bwMode="auto">
          <a:xfrm>
            <a:off x="-13667" y="0"/>
            <a:ext cx="91576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Shape 96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255621" y="4974281"/>
            <a:ext cx="33474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919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End Slide N-tab BLU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Shape 124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4" y="1814182"/>
            <a:ext cx="1981199" cy="148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256023" y="4974281"/>
            <a:ext cx="32496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390843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Title and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94362" y="507494"/>
            <a:ext cx="814461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594361" y="1515618"/>
            <a:ext cx="8168639" cy="3059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594360" y="960121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609600" y="4572001"/>
            <a:ext cx="8153399" cy="471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35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_Tabl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93726" y="507206"/>
            <a:ext cx="8166099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94360" y="960121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609600" y="4572001"/>
            <a:ext cx="8153399" cy="471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141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Quote Whi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979452" y="2000253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958109" y="2800353"/>
            <a:ext cx="7010400" cy="40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546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Quote Texture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979452" y="2000253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45" name="Shape 145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958109" y="2800353"/>
            <a:ext cx="7010400" cy="40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rgbClr val="FFFFFF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6620776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vider Whit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41227" y="2247140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8130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1" name="Shape 14"/>
          <p:cNvSpPr txBox="1"/>
          <p:nvPr userDrawn="1"/>
        </p:nvSpPr>
        <p:spPr>
          <a:xfrm>
            <a:off x="8877416" y="4950475"/>
            <a:ext cx="141063" cy="10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‹Nº›</a:t>
            </a:fld>
            <a:endParaRPr lang="en-US" sz="900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0027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145" descr="N-Element-Tab-Whit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47"/>
          <p:cNvSpPr/>
          <p:nvPr userDrawn="1"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386460"/>
            <a:ext cx="6978810" cy="438912"/>
          </a:xfrm>
        </p:spPr>
        <p:txBody>
          <a:bodyPr wrap="square" anchor="t">
            <a:normAutofit/>
          </a:bodyPr>
          <a:lstStyle>
            <a:lvl1pPr algn="ctr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345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Quote Texture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 r="44094"/>
          <a:stretch/>
        </p:blipFill>
        <p:spPr bwMode="auto">
          <a:xfrm>
            <a:off x="-11904" y="2"/>
            <a:ext cx="9155904" cy="5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979452" y="2000253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45" name="Shape 145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2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958109" y="2800353"/>
            <a:ext cx="7010400" cy="40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rgbClr val="FFFFFF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55622" y="4974281"/>
            <a:ext cx="3083100" cy="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710363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1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185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5465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5465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515618"/>
            <a:ext cx="8165465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231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96483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303371" y="3582770"/>
            <a:ext cx="28330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6038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2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222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7232904" cy="428625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7232904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1515618"/>
            <a:ext cx="5827078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848016" y="4926213"/>
            <a:ext cx="209382" cy="157037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1"/>
          <p:cNvSpPr/>
          <p:nvPr userDrawn="1"/>
        </p:nvSpPr>
        <p:spPr>
          <a:xfrm rot="-5400000">
            <a:off x="-1227171" y="3658970"/>
            <a:ext cx="26806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6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2967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507494"/>
            <a:ext cx="8166672" cy="428625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315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8186103" cy="19466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60" y="1571626"/>
            <a:ext cx="8186103" cy="2972990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1"/>
          <p:cNvSpPr/>
          <p:nvPr userDrawn="1"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2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3923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7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4327400"/>
            <a:ext cx="7781544" cy="299315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1633311"/>
            <a:ext cx="7711884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pic>
        <p:nvPicPr>
          <p:cNvPr id="10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1"/>
          <p:cNvSpPr/>
          <p:nvPr userDrawn="1"/>
        </p:nvSpPr>
        <p:spPr>
          <a:xfrm rot="-5400000">
            <a:off x="-1265271" y="3620870"/>
            <a:ext cx="2756815" cy="201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4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1333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351028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1678591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960122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47098" y="4932949"/>
            <a:ext cx="201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678591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351028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1"/>
          <p:cNvSpPr/>
          <p:nvPr userDrawn="1"/>
        </p:nvSpPr>
        <p:spPr>
          <a:xfrm rot="-5400000">
            <a:off x="-1311657" y="3591056"/>
            <a:ext cx="28330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8" name="Shape 15" descr="N-Element-Tab-Blue_RGB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06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42" Type="http://schemas.openxmlformats.org/officeDocument/2006/relationships/slideLayout" Target="../slideLayouts/slideLayout119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46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slideLayout" Target="../slideLayouts/slideLayout117.xml"/><Relationship Id="rId45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4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43" Type="http://schemas.openxmlformats.org/officeDocument/2006/relationships/slideLayout" Target="../slideLayouts/slideLayout120.xml"/><Relationship Id="rId48" Type="http://schemas.openxmlformats.org/officeDocument/2006/relationships/image" Target="../media/image1.jpeg"/><Relationship Id="rId8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slideLayout" Target="../slideLayouts/slideLayout149.xml"/><Relationship Id="rId39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34" Type="http://schemas.openxmlformats.org/officeDocument/2006/relationships/slideLayout" Target="../slideLayouts/slideLayout157.xml"/><Relationship Id="rId42" Type="http://schemas.openxmlformats.org/officeDocument/2006/relationships/slideLayout" Target="../slideLayouts/slideLayout165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33" Type="http://schemas.openxmlformats.org/officeDocument/2006/relationships/slideLayout" Target="../slideLayouts/slideLayout156.xml"/><Relationship Id="rId38" Type="http://schemas.openxmlformats.org/officeDocument/2006/relationships/slideLayout" Target="../slideLayouts/slideLayout161.xml"/><Relationship Id="rId46" Type="http://schemas.openxmlformats.org/officeDocument/2006/relationships/theme" Target="../theme/theme4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29" Type="http://schemas.openxmlformats.org/officeDocument/2006/relationships/slideLayout" Target="../slideLayouts/slideLayout152.xml"/><Relationship Id="rId41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32" Type="http://schemas.openxmlformats.org/officeDocument/2006/relationships/slideLayout" Target="../slideLayouts/slideLayout155.xml"/><Relationship Id="rId37" Type="http://schemas.openxmlformats.org/officeDocument/2006/relationships/slideLayout" Target="../slideLayouts/slideLayout160.xml"/><Relationship Id="rId40" Type="http://schemas.openxmlformats.org/officeDocument/2006/relationships/slideLayout" Target="../slideLayouts/slideLayout163.xml"/><Relationship Id="rId45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slideLayout" Target="../slideLayouts/slideLayout151.xml"/><Relationship Id="rId36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31" Type="http://schemas.openxmlformats.org/officeDocument/2006/relationships/slideLayout" Target="../slideLayouts/slideLayout154.xml"/><Relationship Id="rId44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53.xml"/><Relationship Id="rId35" Type="http://schemas.openxmlformats.org/officeDocument/2006/relationships/slideLayout" Target="../slideLayouts/slideLayout158.xml"/><Relationship Id="rId43" Type="http://schemas.openxmlformats.org/officeDocument/2006/relationships/slideLayout" Target="../slideLayouts/slideLayout166.xml"/><Relationship Id="rId48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slideLayout" Target="../slideLayouts/slideLayout194.xml"/><Relationship Id="rId39" Type="http://schemas.openxmlformats.org/officeDocument/2006/relationships/slideLayout" Target="../slideLayouts/slideLayout207.xml"/><Relationship Id="rId21" Type="http://schemas.openxmlformats.org/officeDocument/2006/relationships/slideLayout" Target="../slideLayouts/slideLayout189.xml"/><Relationship Id="rId34" Type="http://schemas.openxmlformats.org/officeDocument/2006/relationships/slideLayout" Target="../slideLayouts/slideLayout202.xml"/><Relationship Id="rId42" Type="http://schemas.openxmlformats.org/officeDocument/2006/relationships/slideLayout" Target="../slideLayouts/slideLayout210.xml"/><Relationship Id="rId47" Type="http://schemas.openxmlformats.org/officeDocument/2006/relationships/slideLayout" Target="../slideLayouts/slideLayout215.xml"/><Relationship Id="rId50" Type="http://schemas.openxmlformats.org/officeDocument/2006/relationships/slideLayout" Target="../slideLayouts/slideLayout218.xml"/><Relationship Id="rId55" Type="http://schemas.openxmlformats.org/officeDocument/2006/relationships/slideLayout" Target="../slideLayouts/slideLayout223.xml"/><Relationship Id="rId63" Type="http://schemas.openxmlformats.org/officeDocument/2006/relationships/slideLayout" Target="../slideLayouts/slideLayout231.xml"/><Relationship Id="rId68" Type="http://schemas.openxmlformats.org/officeDocument/2006/relationships/slideLayout" Target="../slideLayouts/slideLayout236.xml"/><Relationship Id="rId76" Type="http://schemas.openxmlformats.org/officeDocument/2006/relationships/slideLayout" Target="../slideLayouts/slideLayout244.xml"/><Relationship Id="rId84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175.xml"/><Relationship Id="rId71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32" Type="http://schemas.openxmlformats.org/officeDocument/2006/relationships/slideLayout" Target="../slideLayouts/slideLayout200.xml"/><Relationship Id="rId37" Type="http://schemas.openxmlformats.org/officeDocument/2006/relationships/slideLayout" Target="../slideLayouts/slideLayout205.xml"/><Relationship Id="rId40" Type="http://schemas.openxmlformats.org/officeDocument/2006/relationships/slideLayout" Target="../slideLayouts/slideLayout208.xml"/><Relationship Id="rId45" Type="http://schemas.openxmlformats.org/officeDocument/2006/relationships/slideLayout" Target="../slideLayouts/slideLayout213.xml"/><Relationship Id="rId53" Type="http://schemas.openxmlformats.org/officeDocument/2006/relationships/slideLayout" Target="../slideLayouts/slideLayout221.xml"/><Relationship Id="rId58" Type="http://schemas.openxmlformats.org/officeDocument/2006/relationships/slideLayout" Target="../slideLayouts/slideLayout226.xml"/><Relationship Id="rId66" Type="http://schemas.openxmlformats.org/officeDocument/2006/relationships/slideLayout" Target="../slideLayouts/slideLayout234.xml"/><Relationship Id="rId74" Type="http://schemas.openxmlformats.org/officeDocument/2006/relationships/slideLayout" Target="../slideLayouts/slideLayout242.xml"/><Relationship Id="rId79" Type="http://schemas.openxmlformats.org/officeDocument/2006/relationships/slideLayout" Target="../slideLayouts/slideLayout247.xml"/><Relationship Id="rId87" Type="http://schemas.openxmlformats.org/officeDocument/2006/relationships/image" Target="../media/image10.jpg"/><Relationship Id="rId5" Type="http://schemas.openxmlformats.org/officeDocument/2006/relationships/slideLayout" Target="../slideLayouts/slideLayout173.xml"/><Relationship Id="rId61" Type="http://schemas.openxmlformats.org/officeDocument/2006/relationships/slideLayout" Target="../slideLayouts/slideLayout229.xml"/><Relationship Id="rId82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Relationship Id="rId27" Type="http://schemas.openxmlformats.org/officeDocument/2006/relationships/slideLayout" Target="../slideLayouts/slideLayout195.xml"/><Relationship Id="rId30" Type="http://schemas.openxmlformats.org/officeDocument/2006/relationships/slideLayout" Target="../slideLayouts/slideLayout198.xml"/><Relationship Id="rId35" Type="http://schemas.openxmlformats.org/officeDocument/2006/relationships/slideLayout" Target="../slideLayouts/slideLayout203.xml"/><Relationship Id="rId43" Type="http://schemas.openxmlformats.org/officeDocument/2006/relationships/slideLayout" Target="../slideLayouts/slideLayout211.xml"/><Relationship Id="rId48" Type="http://schemas.openxmlformats.org/officeDocument/2006/relationships/slideLayout" Target="../slideLayouts/slideLayout216.xml"/><Relationship Id="rId56" Type="http://schemas.openxmlformats.org/officeDocument/2006/relationships/slideLayout" Target="../slideLayouts/slideLayout224.xml"/><Relationship Id="rId64" Type="http://schemas.openxmlformats.org/officeDocument/2006/relationships/slideLayout" Target="../slideLayouts/slideLayout232.xml"/><Relationship Id="rId69" Type="http://schemas.openxmlformats.org/officeDocument/2006/relationships/slideLayout" Target="../slideLayouts/slideLayout237.xml"/><Relationship Id="rId7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176.xml"/><Relationship Id="rId51" Type="http://schemas.openxmlformats.org/officeDocument/2006/relationships/slideLayout" Target="../slideLayouts/slideLayout219.xml"/><Relationship Id="rId72" Type="http://schemas.openxmlformats.org/officeDocument/2006/relationships/slideLayout" Target="../slideLayouts/slideLayout240.xml"/><Relationship Id="rId80" Type="http://schemas.openxmlformats.org/officeDocument/2006/relationships/slideLayout" Target="../slideLayouts/slideLayout248.xml"/><Relationship Id="rId85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slideLayout" Target="../slideLayouts/slideLayout193.xml"/><Relationship Id="rId33" Type="http://schemas.openxmlformats.org/officeDocument/2006/relationships/slideLayout" Target="../slideLayouts/slideLayout201.xml"/><Relationship Id="rId38" Type="http://schemas.openxmlformats.org/officeDocument/2006/relationships/slideLayout" Target="../slideLayouts/slideLayout206.xml"/><Relationship Id="rId46" Type="http://schemas.openxmlformats.org/officeDocument/2006/relationships/slideLayout" Target="../slideLayouts/slideLayout214.xml"/><Relationship Id="rId59" Type="http://schemas.openxmlformats.org/officeDocument/2006/relationships/slideLayout" Target="../slideLayouts/slideLayout227.xml"/><Relationship Id="rId67" Type="http://schemas.openxmlformats.org/officeDocument/2006/relationships/slideLayout" Target="../slideLayouts/slideLayout235.xml"/><Relationship Id="rId20" Type="http://schemas.openxmlformats.org/officeDocument/2006/relationships/slideLayout" Target="../slideLayouts/slideLayout188.xml"/><Relationship Id="rId41" Type="http://schemas.openxmlformats.org/officeDocument/2006/relationships/slideLayout" Target="../slideLayouts/slideLayout209.xml"/><Relationship Id="rId54" Type="http://schemas.openxmlformats.org/officeDocument/2006/relationships/slideLayout" Target="../slideLayouts/slideLayout222.xml"/><Relationship Id="rId62" Type="http://schemas.openxmlformats.org/officeDocument/2006/relationships/slideLayout" Target="../slideLayouts/slideLayout230.xml"/><Relationship Id="rId70" Type="http://schemas.openxmlformats.org/officeDocument/2006/relationships/slideLayout" Target="../slideLayouts/slideLayout238.xml"/><Relationship Id="rId75" Type="http://schemas.openxmlformats.org/officeDocument/2006/relationships/slideLayout" Target="../slideLayouts/slideLayout243.xml"/><Relationship Id="rId83" Type="http://schemas.openxmlformats.org/officeDocument/2006/relationships/slideLayout" Target="../slideLayouts/slideLayout251.xml"/><Relationship Id="rId88" Type="http://schemas.openxmlformats.org/officeDocument/2006/relationships/image" Target="../media/image11.emf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28" Type="http://schemas.openxmlformats.org/officeDocument/2006/relationships/slideLayout" Target="../slideLayouts/slideLayout196.xml"/><Relationship Id="rId36" Type="http://schemas.openxmlformats.org/officeDocument/2006/relationships/slideLayout" Target="../slideLayouts/slideLayout204.xml"/><Relationship Id="rId49" Type="http://schemas.openxmlformats.org/officeDocument/2006/relationships/slideLayout" Target="../slideLayouts/slideLayout217.xml"/><Relationship Id="rId57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178.xml"/><Relationship Id="rId31" Type="http://schemas.openxmlformats.org/officeDocument/2006/relationships/slideLayout" Target="../slideLayouts/slideLayout199.xml"/><Relationship Id="rId44" Type="http://schemas.openxmlformats.org/officeDocument/2006/relationships/slideLayout" Target="../slideLayouts/slideLayout212.xml"/><Relationship Id="rId52" Type="http://schemas.openxmlformats.org/officeDocument/2006/relationships/slideLayout" Target="../slideLayouts/slideLayout220.xml"/><Relationship Id="rId60" Type="http://schemas.openxmlformats.org/officeDocument/2006/relationships/slideLayout" Target="../slideLayouts/slideLayout228.xml"/><Relationship Id="rId65" Type="http://schemas.openxmlformats.org/officeDocument/2006/relationships/slideLayout" Target="../slideLayouts/slideLayout233.xml"/><Relationship Id="rId73" Type="http://schemas.openxmlformats.org/officeDocument/2006/relationships/slideLayout" Target="../slideLayouts/slideLayout241.xml"/><Relationship Id="rId78" Type="http://schemas.openxmlformats.org/officeDocument/2006/relationships/slideLayout" Target="../slideLayouts/slideLayout246.xml"/><Relationship Id="rId81" Type="http://schemas.openxmlformats.org/officeDocument/2006/relationships/slideLayout" Target="../slideLayouts/slideLayout249.xml"/><Relationship Id="rId86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6.xml"/><Relationship Id="rId18" Type="http://schemas.openxmlformats.org/officeDocument/2006/relationships/slideLayout" Target="../slideLayouts/slideLayout271.xml"/><Relationship Id="rId26" Type="http://schemas.openxmlformats.org/officeDocument/2006/relationships/slideLayout" Target="../slideLayouts/slideLayout279.xml"/><Relationship Id="rId39" Type="http://schemas.openxmlformats.org/officeDocument/2006/relationships/slideLayout" Target="../slideLayouts/slideLayout292.xml"/><Relationship Id="rId21" Type="http://schemas.openxmlformats.org/officeDocument/2006/relationships/slideLayout" Target="../slideLayouts/slideLayout274.xml"/><Relationship Id="rId34" Type="http://schemas.openxmlformats.org/officeDocument/2006/relationships/slideLayout" Target="../slideLayouts/slideLayout287.xml"/><Relationship Id="rId42" Type="http://schemas.openxmlformats.org/officeDocument/2006/relationships/slideLayout" Target="../slideLayouts/slideLayout295.xml"/><Relationship Id="rId47" Type="http://schemas.openxmlformats.org/officeDocument/2006/relationships/slideLayout" Target="../slideLayouts/slideLayout300.xml"/><Relationship Id="rId50" Type="http://schemas.openxmlformats.org/officeDocument/2006/relationships/slideLayout" Target="../slideLayouts/slideLayout303.xml"/><Relationship Id="rId55" Type="http://schemas.openxmlformats.org/officeDocument/2006/relationships/slideLayout" Target="../slideLayouts/slideLayout308.xml"/><Relationship Id="rId63" Type="http://schemas.openxmlformats.org/officeDocument/2006/relationships/slideLayout" Target="../slideLayouts/slideLayout316.xml"/><Relationship Id="rId68" Type="http://schemas.openxmlformats.org/officeDocument/2006/relationships/slideLayout" Target="../slideLayouts/slideLayout321.xml"/><Relationship Id="rId76" Type="http://schemas.openxmlformats.org/officeDocument/2006/relationships/slideLayout" Target="../slideLayouts/slideLayout329.xml"/><Relationship Id="rId84" Type="http://schemas.openxmlformats.org/officeDocument/2006/relationships/slideLayout" Target="../slideLayouts/slideLayout337.xml"/><Relationship Id="rId89" Type="http://schemas.openxmlformats.org/officeDocument/2006/relationships/image" Target="../media/image11.emf"/><Relationship Id="rId7" Type="http://schemas.openxmlformats.org/officeDocument/2006/relationships/slideLayout" Target="../slideLayouts/slideLayout260.xml"/><Relationship Id="rId71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29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64.xml"/><Relationship Id="rId24" Type="http://schemas.openxmlformats.org/officeDocument/2006/relationships/slideLayout" Target="../slideLayouts/slideLayout277.xml"/><Relationship Id="rId32" Type="http://schemas.openxmlformats.org/officeDocument/2006/relationships/slideLayout" Target="../slideLayouts/slideLayout285.xml"/><Relationship Id="rId37" Type="http://schemas.openxmlformats.org/officeDocument/2006/relationships/slideLayout" Target="../slideLayouts/slideLayout290.xml"/><Relationship Id="rId40" Type="http://schemas.openxmlformats.org/officeDocument/2006/relationships/slideLayout" Target="../slideLayouts/slideLayout293.xml"/><Relationship Id="rId45" Type="http://schemas.openxmlformats.org/officeDocument/2006/relationships/slideLayout" Target="../slideLayouts/slideLayout298.xml"/><Relationship Id="rId53" Type="http://schemas.openxmlformats.org/officeDocument/2006/relationships/slideLayout" Target="../slideLayouts/slideLayout306.xml"/><Relationship Id="rId58" Type="http://schemas.openxmlformats.org/officeDocument/2006/relationships/slideLayout" Target="../slideLayouts/slideLayout311.xml"/><Relationship Id="rId66" Type="http://schemas.openxmlformats.org/officeDocument/2006/relationships/slideLayout" Target="../slideLayouts/slideLayout319.xml"/><Relationship Id="rId74" Type="http://schemas.openxmlformats.org/officeDocument/2006/relationships/slideLayout" Target="../slideLayouts/slideLayout327.xml"/><Relationship Id="rId79" Type="http://schemas.openxmlformats.org/officeDocument/2006/relationships/slideLayout" Target="../slideLayouts/slideLayout332.xml"/><Relationship Id="rId87" Type="http://schemas.openxmlformats.org/officeDocument/2006/relationships/theme" Target="../theme/theme6.xml"/><Relationship Id="rId5" Type="http://schemas.openxmlformats.org/officeDocument/2006/relationships/slideLayout" Target="../slideLayouts/slideLayout258.xml"/><Relationship Id="rId61" Type="http://schemas.openxmlformats.org/officeDocument/2006/relationships/slideLayout" Target="../slideLayouts/slideLayout314.xml"/><Relationship Id="rId82" Type="http://schemas.openxmlformats.org/officeDocument/2006/relationships/slideLayout" Target="../slideLayouts/slideLayout335.xml"/><Relationship Id="rId19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Relationship Id="rId22" Type="http://schemas.openxmlformats.org/officeDocument/2006/relationships/slideLayout" Target="../slideLayouts/slideLayout275.xml"/><Relationship Id="rId27" Type="http://schemas.openxmlformats.org/officeDocument/2006/relationships/slideLayout" Target="../slideLayouts/slideLayout280.xml"/><Relationship Id="rId30" Type="http://schemas.openxmlformats.org/officeDocument/2006/relationships/slideLayout" Target="../slideLayouts/slideLayout283.xml"/><Relationship Id="rId35" Type="http://schemas.openxmlformats.org/officeDocument/2006/relationships/slideLayout" Target="../slideLayouts/slideLayout288.xml"/><Relationship Id="rId43" Type="http://schemas.openxmlformats.org/officeDocument/2006/relationships/slideLayout" Target="../slideLayouts/slideLayout296.xml"/><Relationship Id="rId48" Type="http://schemas.openxmlformats.org/officeDocument/2006/relationships/slideLayout" Target="../slideLayouts/slideLayout301.xml"/><Relationship Id="rId56" Type="http://schemas.openxmlformats.org/officeDocument/2006/relationships/slideLayout" Target="../slideLayouts/slideLayout309.xml"/><Relationship Id="rId64" Type="http://schemas.openxmlformats.org/officeDocument/2006/relationships/slideLayout" Target="../slideLayouts/slideLayout317.xml"/><Relationship Id="rId69" Type="http://schemas.openxmlformats.org/officeDocument/2006/relationships/slideLayout" Target="../slideLayouts/slideLayout322.xml"/><Relationship Id="rId77" Type="http://schemas.openxmlformats.org/officeDocument/2006/relationships/slideLayout" Target="../slideLayouts/slideLayout330.xml"/><Relationship Id="rId8" Type="http://schemas.openxmlformats.org/officeDocument/2006/relationships/slideLayout" Target="../slideLayouts/slideLayout261.xml"/><Relationship Id="rId51" Type="http://schemas.openxmlformats.org/officeDocument/2006/relationships/slideLayout" Target="../slideLayouts/slideLayout304.xml"/><Relationship Id="rId72" Type="http://schemas.openxmlformats.org/officeDocument/2006/relationships/slideLayout" Target="../slideLayouts/slideLayout325.xml"/><Relationship Id="rId80" Type="http://schemas.openxmlformats.org/officeDocument/2006/relationships/slideLayout" Target="../slideLayouts/slideLayout333.xml"/><Relationship Id="rId85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70.xml"/><Relationship Id="rId25" Type="http://schemas.openxmlformats.org/officeDocument/2006/relationships/slideLayout" Target="../slideLayouts/slideLayout278.xml"/><Relationship Id="rId33" Type="http://schemas.openxmlformats.org/officeDocument/2006/relationships/slideLayout" Target="../slideLayouts/slideLayout286.xml"/><Relationship Id="rId38" Type="http://schemas.openxmlformats.org/officeDocument/2006/relationships/slideLayout" Target="../slideLayouts/slideLayout291.xml"/><Relationship Id="rId46" Type="http://schemas.openxmlformats.org/officeDocument/2006/relationships/slideLayout" Target="../slideLayouts/slideLayout299.xml"/><Relationship Id="rId59" Type="http://schemas.openxmlformats.org/officeDocument/2006/relationships/slideLayout" Target="../slideLayouts/slideLayout312.xml"/><Relationship Id="rId67" Type="http://schemas.openxmlformats.org/officeDocument/2006/relationships/slideLayout" Target="../slideLayouts/slideLayout320.xml"/><Relationship Id="rId20" Type="http://schemas.openxmlformats.org/officeDocument/2006/relationships/slideLayout" Target="../slideLayouts/slideLayout273.xml"/><Relationship Id="rId41" Type="http://schemas.openxmlformats.org/officeDocument/2006/relationships/slideLayout" Target="../slideLayouts/slideLayout294.xml"/><Relationship Id="rId54" Type="http://schemas.openxmlformats.org/officeDocument/2006/relationships/slideLayout" Target="../slideLayouts/slideLayout307.xml"/><Relationship Id="rId62" Type="http://schemas.openxmlformats.org/officeDocument/2006/relationships/slideLayout" Target="../slideLayouts/slideLayout315.xml"/><Relationship Id="rId70" Type="http://schemas.openxmlformats.org/officeDocument/2006/relationships/slideLayout" Target="../slideLayouts/slideLayout323.xml"/><Relationship Id="rId75" Type="http://schemas.openxmlformats.org/officeDocument/2006/relationships/slideLayout" Target="../slideLayouts/slideLayout328.xml"/><Relationship Id="rId83" Type="http://schemas.openxmlformats.org/officeDocument/2006/relationships/slideLayout" Target="../slideLayouts/slideLayout336.xml"/><Relationship Id="rId88" Type="http://schemas.openxmlformats.org/officeDocument/2006/relationships/image" Target="../media/image10.jpg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5" Type="http://schemas.openxmlformats.org/officeDocument/2006/relationships/slideLayout" Target="../slideLayouts/slideLayout268.xml"/><Relationship Id="rId23" Type="http://schemas.openxmlformats.org/officeDocument/2006/relationships/slideLayout" Target="../slideLayouts/slideLayout276.xml"/><Relationship Id="rId28" Type="http://schemas.openxmlformats.org/officeDocument/2006/relationships/slideLayout" Target="../slideLayouts/slideLayout281.xml"/><Relationship Id="rId36" Type="http://schemas.openxmlformats.org/officeDocument/2006/relationships/slideLayout" Target="../slideLayouts/slideLayout289.xml"/><Relationship Id="rId49" Type="http://schemas.openxmlformats.org/officeDocument/2006/relationships/slideLayout" Target="../slideLayouts/slideLayout302.xml"/><Relationship Id="rId57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263.xml"/><Relationship Id="rId31" Type="http://schemas.openxmlformats.org/officeDocument/2006/relationships/slideLayout" Target="../slideLayouts/slideLayout284.xml"/><Relationship Id="rId44" Type="http://schemas.openxmlformats.org/officeDocument/2006/relationships/slideLayout" Target="../slideLayouts/slideLayout297.xml"/><Relationship Id="rId52" Type="http://schemas.openxmlformats.org/officeDocument/2006/relationships/slideLayout" Target="../slideLayouts/slideLayout305.xml"/><Relationship Id="rId60" Type="http://schemas.openxmlformats.org/officeDocument/2006/relationships/slideLayout" Target="../slideLayouts/slideLayout313.xml"/><Relationship Id="rId65" Type="http://schemas.openxmlformats.org/officeDocument/2006/relationships/slideLayout" Target="../slideLayouts/slideLayout318.xml"/><Relationship Id="rId73" Type="http://schemas.openxmlformats.org/officeDocument/2006/relationships/slideLayout" Target="../slideLayouts/slideLayout326.xml"/><Relationship Id="rId78" Type="http://schemas.openxmlformats.org/officeDocument/2006/relationships/slideLayout" Target="../slideLayouts/slideLayout331.xml"/><Relationship Id="rId81" Type="http://schemas.openxmlformats.org/officeDocument/2006/relationships/slideLayout" Target="../slideLayouts/slideLayout334.xml"/><Relationship Id="rId86" Type="http://schemas.openxmlformats.org/officeDocument/2006/relationships/slideLayout" Target="../slideLayouts/slideLayout3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93726" y="507206"/>
            <a:ext cx="8166099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b="1" i="0" u="none" strike="noStrike" cap="none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93726" y="1515669"/>
            <a:ext cx="8166099" cy="3058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/>
          <p:nvPr/>
        </p:nvSpPr>
        <p:spPr>
          <a:xfrm>
            <a:off x="8877416" y="4950475"/>
            <a:ext cx="141063" cy="10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‹Nº›</a:t>
            </a:fld>
            <a:endParaRPr lang="en-US" sz="900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Shape 15" descr="N-Element-Tab-Blue_RGB.png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5775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86" r:id="rId11"/>
    <p:sldLayoutId id="2147484087" r:id="rId12"/>
    <p:sldLayoutId id="2147484088" r:id="rId13"/>
    <p:sldLayoutId id="2147483682" r:id="rId14"/>
    <p:sldLayoutId id="2147483859" r:id="rId15"/>
    <p:sldLayoutId id="2147483721" r:id="rId16"/>
    <p:sldLayoutId id="2147483728" r:id="rId17"/>
    <p:sldLayoutId id="2147483699" r:id="rId18"/>
    <p:sldLayoutId id="2147483700" r:id="rId19"/>
    <p:sldLayoutId id="2147483702" r:id="rId20"/>
    <p:sldLayoutId id="2147483703" r:id="rId21"/>
    <p:sldLayoutId id="2147483704" r:id="rId22"/>
    <p:sldLayoutId id="2147483705" r:id="rId23"/>
    <p:sldLayoutId id="2147484101" r:id="rId24"/>
    <p:sldLayoutId id="2147483869" r:id="rId25"/>
    <p:sldLayoutId id="2147484102" r:id="rId26"/>
    <p:sldLayoutId id="2147484104" r:id="rId27"/>
    <p:sldLayoutId id="2147484109" r:id="rId28"/>
    <p:sldLayoutId id="2147484123" r:id="rId29"/>
    <p:sldLayoutId id="2147484130" r:id="rId30"/>
    <p:sldLayoutId id="2147484159" r:id="rId31"/>
    <p:sldLayoutId id="2147484007" r:id="rId32"/>
    <p:sldLayoutId id="214748401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93726" y="507206"/>
            <a:ext cx="8166099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b="1" i="0" u="none" strike="noStrike" cap="none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93726" y="1515669"/>
            <a:ext cx="8166099" cy="3058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/>
          <p:nvPr/>
        </p:nvSpPr>
        <p:spPr>
          <a:xfrm>
            <a:off x="8877416" y="4950475"/>
            <a:ext cx="141063" cy="10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‹Nº›</a:t>
            </a:fld>
            <a:endParaRPr lang="en-US" sz="900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Shape 15" descr="N-Element-Tab-Blue_RGB.png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6371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5" r:id="rId13"/>
    <p:sldLayoutId id="2147484176" r:id="rId14"/>
    <p:sldLayoutId id="2147484179" r:id="rId15"/>
    <p:sldLayoutId id="2147484180" r:id="rId16"/>
    <p:sldLayoutId id="2147484183" r:id="rId17"/>
    <p:sldLayoutId id="2147484184" r:id="rId18"/>
    <p:sldLayoutId id="2147484185" r:id="rId19"/>
    <p:sldLayoutId id="2147484186" r:id="rId20"/>
    <p:sldLayoutId id="2147484187" r:id="rId21"/>
    <p:sldLayoutId id="2147484188" r:id="rId22"/>
    <p:sldLayoutId id="2147484189" r:id="rId23"/>
    <p:sldLayoutId id="2147484190" r:id="rId24"/>
    <p:sldLayoutId id="2147484191" r:id="rId25"/>
    <p:sldLayoutId id="2147484192" r:id="rId26"/>
    <p:sldLayoutId id="2147484193" r:id="rId27"/>
    <p:sldLayoutId id="2147484196" r:id="rId28"/>
    <p:sldLayoutId id="2147484197" r:id="rId29"/>
    <p:sldLayoutId id="2147484202" r:id="rId30"/>
    <p:sldLayoutId id="2147484204" r:id="rId31"/>
    <p:sldLayoutId id="2147484205" r:id="rId32"/>
    <p:sldLayoutId id="2147484206" r:id="rId33"/>
    <p:sldLayoutId id="2147484207" r:id="rId34"/>
    <p:sldLayoutId id="2147484208" r:id="rId35"/>
    <p:sldLayoutId id="2147484209" r:id="rId36"/>
    <p:sldLayoutId id="2147484211" r:id="rId37"/>
    <p:sldLayoutId id="2147484213" r:id="rId38"/>
    <p:sldLayoutId id="2147484215" r:id="rId39"/>
    <p:sldLayoutId id="2147484217" r:id="rId40"/>
    <p:sldLayoutId id="2147484232" r:id="rId41"/>
    <p:sldLayoutId id="2147484244" r:id="rId42"/>
    <p:sldLayoutId id="2147484256" r:id="rId43"/>
    <p:sldLayoutId id="2147484260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93726" y="507206"/>
            <a:ext cx="8166099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b="1" i="0" u="none" strike="noStrike" cap="none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93726" y="1515669"/>
            <a:ext cx="8166099" cy="3058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/>
          <p:nvPr/>
        </p:nvSpPr>
        <p:spPr>
          <a:xfrm>
            <a:off x="8877416" y="4950475"/>
            <a:ext cx="141063" cy="10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‹Nº›</a:t>
            </a:fld>
            <a:endParaRPr lang="en-US" sz="900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Shape 15" descr="N-Element-Tab-Blue_RGB.png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8949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  <p:sldLayoutId id="2147484275" r:id="rId13"/>
    <p:sldLayoutId id="2147484276" r:id="rId14"/>
    <p:sldLayoutId id="2147484277" r:id="rId15"/>
    <p:sldLayoutId id="2147484280" r:id="rId16"/>
    <p:sldLayoutId id="2147484281" r:id="rId17"/>
    <p:sldLayoutId id="2147484284" r:id="rId18"/>
    <p:sldLayoutId id="2147484285" r:id="rId19"/>
    <p:sldLayoutId id="2147484286" r:id="rId20"/>
    <p:sldLayoutId id="2147484287" r:id="rId21"/>
    <p:sldLayoutId id="2147484288" r:id="rId22"/>
    <p:sldLayoutId id="2147484289" r:id="rId23"/>
    <p:sldLayoutId id="2147484290" r:id="rId24"/>
    <p:sldLayoutId id="2147484291" r:id="rId25"/>
    <p:sldLayoutId id="2147484292" r:id="rId26"/>
    <p:sldLayoutId id="2147484293" r:id="rId27"/>
    <p:sldLayoutId id="2147484294" r:id="rId28"/>
    <p:sldLayoutId id="2147484297" r:id="rId29"/>
    <p:sldLayoutId id="2147484298" r:id="rId30"/>
    <p:sldLayoutId id="2147484300" r:id="rId31"/>
    <p:sldLayoutId id="2147484303" r:id="rId32"/>
    <p:sldLayoutId id="2147484305" r:id="rId33"/>
    <p:sldLayoutId id="2147484307" r:id="rId34"/>
    <p:sldLayoutId id="2147484308" r:id="rId35"/>
    <p:sldLayoutId id="2147484309" r:id="rId36"/>
    <p:sldLayoutId id="2147484310" r:id="rId37"/>
    <p:sldLayoutId id="2147484312" r:id="rId38"/>
    <p:sldLayoutId id="2147484314" r:id="rId39"/>
    <p:sldLayoutId id="2147484316" r:id="rId40"/>
    <p:sldLayoutId id="2147484318" r:id="rId41"/>
    <p:sldLayoutId id="2147484333" r:id="rId42"/>
    <p:sldLayoutId id="2147484336" r:id="rId43"/>
    <p:sldLayoutId id="2147484343" r:id="rId44"/>
    <p:sldLayoutId id="2147484355" r:id="rId45"/>
    <p:sldLayoutId id="2147484359" r:id="rId4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olari02\Desktop\Ricardo\Apoyo PPT\Textures\Hexágonos\Hex_1_Blue_RGB_150.jpg"/>
          <p:cNvPicPr>
            <a:picLocks noChangeAspect="1" noChangeArrowheads="1"/>
          </p:cNvPicPr>
          <p:nvPr userDrawn="1"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845" r="98625" b="306"/>
          <a:stretch/>
        </p:blipFill>
        <p:spPr bwMode="auto">
          <a:xfrm>
            <a:off x="-16578" y="0"/>
            <a:ext cx="23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1"/>
          <p:cNvSpPr/>
          <p:nvPr/>
        </p:nvSpPr>
        <p:spPr>
          <a:xfrm rot="-5400000">
            <a:off x="-1273557" y="3629156"/>
            <a:ext cx="2756815" cy="184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93726" y="507206"/>
            <a:ext cx="8166099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b="1" i="0" u="none" strike="noStrike" cap="none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93726" y="1515669"/>
            <a:ext cx="8166099" cy="3058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/>
          <p:nvPr/>
        </p:nvSpPr>
        <p:spPr>
          <a:xfrm>
            <a:off x="8877416" y="4950475"/>
            <a:ext cx="141063" cy="10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‹Nº›</a:t>
            </a:fld>
            <a:endParaRPr lang="en-US" sz="900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Shape 15" descr="N-Element-Tab-Blue_RGB.png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8610600" y="3"/>
            <a:ext cx="236414" cy="25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46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  <p:sldLayoutId id="2147484375" r:id="rId14"/>
    <p:sldLayoutId id="2147484376" r:id="rId15"/>
    <p:sldLayoutId id="2147484379" r:id="rId16"/>
    <p:sldLayoutId id="2147484380" r:id="rId17"/>
    <p:sldLayoutId id="2147484383" r:id="rId18"/>
    <p:sldLayoutId id="2147484384" r:id="rId19"/>
    <p:sldLayoutId id="2147484385" r:id="rId20"/>
    <p:sldLayoutId id="2147484386" r:id="rId21"/>
    <p:sldLayoutId id="2147484387" r:id="rId22"/>
    <p:sldLayoutId id="2147484388" r:id="rId23"/>
    <p:sldLayoutId id="2147484389" r:id="rId24"/>
    <p:sldLayoutId id="2147484390" r:id="rId25"/>
    <p:sldLayoutId id="2147484391" r:id="rId26"/>
    <p:sldLayoutId id="2147484392" r:id="rId27"/>
    <p:sldLayoutId id="2147484393" r:id="rId28"/>
    <p:sldLayoutId id="2147484396" r:id="rId29"/>
    <p:sldLayoutId id="2147484397" r:id="rId30"/>
    <p:sldLayoutId id="2147484399" r:id="rId31"/>
    <p:sldLayoutId id="2147484402" r:id="rId32"/>
    <p:sldLayoutId id="2147484404" r:id="rId33"/>
    <p:sldLayoutId id="2147484406" r:id="rId34"/>
    <p:sldLayoutId id="2147484407" r:id="rId35"/>
    <p:sldLayoutId id="2147484408" r:id="rId36"/>
    <p:sldLayoutId id="2147484409" r:id="rId37"/>
    <p:sldLayoutId id="2147484411" r:id="rId38"/>
    <p:sldLayoutId id="2147484413" r:id="rId39"/>
    <p:sldLayoutId id="2147484415" r:id="rId40"/>
    <p:sldLayoutId id="2147484417" r:id="rId41"/>
    <p:sldLayoutId id="2147484431" r:id="rId42"/>
    <p:sldLayoutId id="2147484442" r:id="rId43"/>
    <p:sldLayoutId id="2147484454" r:id="rId44"/>
    <p:sldLayoutId id="2147484458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trip.jpg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42862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0472"/>
            <a:ext cx="8155940" cy="3058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0000"/>
                </a:solidFill>
              </a:rPr>
              <a:pPr algn="ctr"/>
              <a:t>‹Nº›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34" y="0"/>
            <a:ext cx="236347" cy="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72" r:id="rId12"/>
    <p:sldLayoutId id="2147484473" r:id="rId13"/>
    <p:sldLayoutId id="2147484474" r:id="rId14"/>
    <p:sldLayoutId id="2147484475" r:id="rId15"/>
    <p:sldLayoutId id="2147484476" r:id="rId16"/>
    <p:sldLayoutId id="2147484477" r:id="rId17"/>
    <p:sldLayoutId id="2147484478" r:id="rId18"/>
    <p:sldLayoutId id="2147484479" r:id="rId19"/>
    <p:sldLayoutId id="2147484480" r:id="rId20"/>
    <p:sldLayoutId id="2147484481" r:id="rId21"/>
    <p:sldLayoutId id="2147484482" r:id="rId22"/>
    <p:sldLayoutId id="2147484483" r:id="rId23"/>
    <p:sldLayoutId id="2147484484" r:id="rId24"/>
    <p:sldLayoutId id="2147484485" r:id="rId25"/>
    <p:sldLayoutId id="2147484486" r:id="rId26"/>
    <p:sldLayoutId id="2147484487" r:id="rId27"/>
    <p:sldLayoutId id="2147484488" r:id="rId28"/>
    <p:sldLayoutId id="2147484489" r:id="rId29"/>
    <p:sldLayoutId id="2147484490" r:id="rId30"/>
    <p:sldLayoutId id="2147484491" r:id="rId31"/>
    <p:sldLayoutId id="2147484492" r:id="rId32"/>
    <p:sldLayoutId id="2147484493" r:id="rId33"/>
    <p:sldLayoutId id="2147484494" r:id="rId34"/>
    <p:sldLayoutId id="2147484495" r:id="rId35"/>
    <p:sldLayoutId id="2147484496" r:id="rId36"/>
    <p:sldLayoutId id="2147484497" r:id="rId37"/>
    <p:sldLayoutId id="2147484498" r:id="rId38"/>
    <p:sldLayoutId id="2147484499" r:id="rId39"/>
    <p:sldLayoutId id="2147484500" r:id="rId40"/>
    <p:sldLayoutId id="2147484501" r:id="rId41"/>
    <p:sldLayoutId id="2147484502" r:id="rId42"/>
    <p:sldLayoutId id="2147484503" r:id="rId43"/>
    <p:sldLayoutId id="2147484504" r:id="rId44"/>
    <p:sldLayoutId id="2147484505" r:id="rId45"/>
    <p:sldLayoutId id="2147484506" r:id="rId46"/>
    <p:sldLayoutId id="2147484507" r:id="rId47"/>
    <p:sldLayoutId id="2147484508" r:id="rId48"/>
    <p:sldLayoutId id="2147484509" r:id="rId49"/>
    <p:sldLayoutId id="2147484510" r:id="rId50"/>
    <p:sldLayoutId id="2147484511" r:id="rId51"/>
    <p:sldLayoutId id="2147484512" r:id="rId52"/>
    <p:sldLayoutId id="2147484513" r:id="rId53"/>
    <p:sldLayoutId id="2147484514" r:id="rId54"/>
    <p:sldLayoutId id="2147484515" r:id="rId55"/>
    <p:sldLayoutId id="2147484516" r:id="rId56"/>
    <p:sldLayoutId id="2147484517" r:id="rId57"/>
    <p:sldLayoutId id="2147484518" r:id="rId58"/>
    <p:sldLayoutId id="2147484519" r:id="rId59"/>
    <p:sldLayoutId id="2147484520" r:id="rId60"/>
    <p:sldLayoutId id="2147484521" r:id="rId61"/>
    <p:sldLayoutId id="2147484522" r:id="rId62"/>
    <p:sldLayoutId id="2147484523" r:id="rId63"/>
    <p:sldLayoutId id="2147484524" r:id="rId64"/>
    <p:sldLayoutId id="2147484525" r:id="rId65"/>
    <p:sldLayoutId id="2147484526" r:id="rId66"/>
    <p:sldLayoutId id="2147484527" r:id="rId67"/>
    <p:sldLayoutId id="2147484528" r:id="rId68"/>
    <p:sldLayoutId id="2147484529" r:id="rId69"/>
    <p:sldLayoutId id="2147484530" r:id="rId70"/>
    <p:sldLayoutId id="2147484531" r:id="rId71"/>
    <p:sldLayoutId id="2147484532" r:id="rId72"/>
    <p:sldLayoutId id="2147484533" r:id="rId73"/>
    <p:sldLayoutId id="2147484534" r:id="rId74"/>
    <p:sldLayoutId id="2147484535" r:id="rId75"/>
    <p:sldLayoutId id="2147484536" r:id="rId76"/>
    <p:sldLayoutId id="2147484537" r:id="rId77"/>
    <p:sldLayoutId id="2147484538" r:id="rId78"/>
    <p:sldLayoutId id="2147484539" r:id="rId79"/>
    <p:sldLayoutId id="2147484540" r:id="rId80"/>
    <p:sldLayoutId id="2147484541" r:id="rId81"/>
    <p:sldLayoutId id="2147484542" r:id="rId82"/>
    <p:sldLayoutId id="2147484543" r:id="rId83"/>
    <p:sldLayoutId id="2147484544" r:id="rId84"/>
    <p:sldLayoutId id="2147484545" r:id="rId8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4025" indent="-220663" algn="l" defTabSz="287338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88975" indent="-228600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/>
        <a:buChar char="•"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15988" indent="-225425" algn="l" defTabSz="227013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30188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trip.jpg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42862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0472"/>
            <a:ext cx="8155940" cy="3058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0000"/>
                </a:solidFill>
              </a:rPr>
              <a:pPr algn="ctr"/>
              <a:t>‹Nº›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 (US), LLC. Confidential and proprietary. Do not distribute.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34" y="0"/>
            <a:ext cx="236347" cy="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  <p:sldLayoutId id="2147484559" r:id="rId13"/>
    <p:sldLayoutId id="2147484560" r:id="rId14"/>
    <p:sldLayoutId id="2147484561" r:id="rId15"/>
    <p:sldLayoutId id="2147484562" r:id="rId16"/>
    <p:sldLayoutId id="2147484563" r:id="rId17"/>
    <p:sldLayoutId id="2147484564" r:id="rId18"/>
    <p:sldLayoutId id="2147484565" r:id="rId19"/>
    <p:sldLayoutId id="2147484566" r:id="rId20"/>
    <p:sldLayoutId id="2147484567" r:id="rId21"/>
    <p:sldLayoutId id="2147484568" r:id="rId22"/>
    <p:sldLayoutId id="2147484569" r:id="rId23"/>
    <p:sldLayoutId id="2147484570" r:id="rId24"/>
    <p:sldLayoutId id="2147484571" r:id="rId25"/>
    <p:sldLayoutId id="2147484572" r:id="rId26"/>
    <p:sldLayoutId id="2147484573" r:id="rId27"/>
    <p:sldLayoutId id="2147484574" r:id="rId28"/>
    <p:sldLayoutId id="2147484575" r:id="rId29"/>
    <p:sldLayoutId id="2147484576" r:id="rId30"/>
    <p:sldLayoutId id="2147484577" r:id="rId31"/>
    <p:sldLayoutId id="2147484578" r:id="rId32"/>
    <p:sldLayoutId id="2147484579" r:id="rId33"/>
    <p:sldLayoutId id="2147484580" r:id="rId34"/>
    <p:sldLayoutId id="2147484581" r:id="rId35"/>
    <p:sldLayoutId id="2147484582" r:id="rId36"/>
    <p:sldLayoutId id="2147484583" r:id="rId37"/>
    <p:sldLayoutId id="2147484584" r:id="rId38"/>
    <p:sldLayoutId id="2147484585" r:id="rId39"/>
    <p:sldLayoutId id="2147484586" r:id="rId40"/>
    <p:sldLayoutId id="2147484587" r:id="rId41"/>
    <p:sldLayoutId id="2147484588" r:id="rId42"/>
    <p:sldLayoutId id="2147484589" r:id="rId43"/>
    <p:sldLayoutId id="2147484590" r:id="rId44"/>
    <p:sldLayoutId id="2147484591" r:id="rId45"/>
    <p:sldLayoutId id="2147484592" r:id="rId46"/>
    <p:sldLayoutId id="2147484593" r:id="rId47"/>
    <p:sldLayoutId id="2147484594" r:id="rId48"/>
    <p:sldLayoutId id="2147484595" r:id="rId49"/>
    <p:sldLayoutId id="2147484596" r:id="rId50"/>
    <p:sldLayoutId id="2147484597" r:id="rId51"/>
    <p:sldLayoutId id="2147484598" r:id="rId52"/>
    <p:sldLayoutId id="2147484599" r:id="rId53"/>
    <p:sldLayoutId id="2147484600" r:id="rId54"/>
    <p:sldLayoutId id="2147484601" r:id="rId55"/>
    <p:sldLayoutId id="2147484602" r:id="rId56"/>
    <p:sldLayoutId id="2147484603" r:id="rId57"/>
    <p:sldLayoutId id="2147484604" r:id="rId58"/>
    <p:sldLayoutId id="2147484605" r:id="rId59"/>
    <p:sldLayoutId id="2147484606" r:id="rId60"/>
    <p:sldLayoutId id="2147484607" r:id="rId61"/>
    <p:sldLayoutId id="2147484608" r:id="rId62"/>
    <p:sldLayoutId id="2147484609" r:id="rId63"/>
    <p:sldLayoutId id="2147484610" r:id="rId64"/>
    <p:sldLayoutId id="2147484611" r:id="rId65"/>
    <p:sldLayoutId id="2147484612" r:id="rId66"/>
    <p:sldLayoutId id="2147484613" r:id="rId67"/>
    <p:sldLayoutId id="2147484614" r:id="rId68"/>
    <p:sldLayoutId id="2147484615" r:id="rId69"/>
    <p:sldLayoutId id="2147484616" r:id="rId70"/>
    <p:sldLayoutId id="2147484617" r:id="rId71"/>
    <p:sldLayoutId id="2147484618" r:id="rId72"/>
    <p:sldLayoutId id="2147484619" r:id="rId73"/>
    <p:sldLayoutId id="2147484620" r:id="rId74"/>
    <p:sldLayoutId id="2147484621" r:id="rId75"/>
    <p:sldLayoutId id="2147484622" r:id="rId76"/>
    <p:sldLayoutId id="2147484623" r:id="rId77"/>
    <p:sldLayoutId id="2147484624" r:id="rId78"/>
    <p:sldLayoutId id="2147484625" r:id="rId79"/>
    <p:sldLayoutId id="2147484626" r:id="rId80"/>
    <p:sldLayoutId id="2147484627" r:id="rId81"/>
    <p:sldLayoutId id="2147484628" r:id="rId82"/>
    <p:sldLayoutId id="2147484629" r:id="rId83"/>
    <p:sldLayoutId id="2147484630" r:id="rId84"/>
    <p:sldLayoutId id="2147484631" r:id="rId85"/>
    <p:sldLayoutId id="2147484632" r:id="rId8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4025" indent="-220663" algn="l" defTabSz="287338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88975" indent="-228600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/>
        <a:buChar char="•"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15988" indent="-225425" algn="l" defTabSz="227013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30188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chart" Target="../charts/chart12.xml"/><Relationship Id="rId7" Type="http://schemas.openxmlformats.org/officeDocument/2006/relationships/image" Target="../media/image5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7.xml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9.xml"/><Relationship Id="rId5" Type="http://schemas.openxmlformats.org/officeDocument/2006/relationships/image" Target="../media/image57.wmf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60.png"/><Relationship Id="rId4" Type="http://schemas.openxmlformats.org/officeDocument/2006/relationships/chart" Target="../charts/char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60.png"/><Relationship Id="rId4" Type="http://schemas.openxmlformats.org/officeDocument/2006/relationships/chart" Target="../charts/char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60.png"/><Relationship Id="rId4" Type="http://schemas.openxmlformats.org/officeDocument/2006/relationships/chart" Target="../charts/char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20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20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0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20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0.xml"/><Relationship Id="rId4" Type="http://schemas.openxmlformats.org/officeDocument/2006/relationships/chart" Target="../charts/chart7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7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Excel_Worksheet.xlsx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2582219" y="514350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PRESENTACION  DE RESULTADOS</a:t>
            </a:r>
            <a:endParaRPr lang="id-ID" sz="20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1143000" y="1430000"/>
            <a:ext cx="6553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INTERÉS DE CÓRCEGA COMO DESTINO TURÍSTICO</a:t>
            </a:r>
            <a:endParaRPr lang="id-ID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6"/>
          <p:cNvCxnSpPr/>
          <p:nvPr/>
        </p:nvCxnSpPr>
        <p:spPr>
          <a:xfrm>
            <a:off x="1579404" y="971550"/>
            <a:ext cx="5635681" cy="0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Text Placeholder 8"/>
          <p:cNvSpPr txBox="1">
            <a:spLocks/>
          </p:cNvSpPr>
          <p:nvPr/>
        </p:nvSpPr>
        <p:spPr>
          <a:xfrm>
            <a:off x="1219200" y="3877504"/>
            <a:ext cx="2891063" cy="523046"/>
          </a:xfrm>
          <a:prstGeom prst="rect">
            <a:avLst/>
          </a:prstGeom>
        </p:spPr>
        <p:txBody>
          <a:bodyPr/>
          <a:lstStyle>
            <a:lvl1pPr marL="227013" indent="-227013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4025" indent="-220663" algn="l" defTabSz="287338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860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tabLst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5988" indent="-225425" algn="l" defTabSz="227013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07276"/>
              </a:buClr>
              <a:buFont typeface="Arial"/>
              <a:buNone/>
            </a:pPr>
            <a:r>
              <a:rPr lang="en-US" sz="11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Nielsen </a:t>
            </a:r>
          </a:p>
          <a:p>
            <a:pPr marL="0" indent="0">
              <a:buClr>
                <a:srgbClr val="707276"/>
              </a:buClr>
              <a:buFont typeface="Arial"/>
              <a:buNone/>
            </a:pPr>
            <a:r>
              <a:rPr lang="en-US" sz="1100" b="1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Febrero</a:t>
            </a:r>
            <a:r>
              <a:rPr lang="en-US" sz="11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2019</a:t>
            </a:r>
          </a:p>
          <a:p>
            <a:pPr marL="0" indent="0">
              <a:buClr>
                <a:srgbClr val="707276"/>
              </a:buClr>
              <a:buFont typeface="Arial"/>
              <a:buNone/>
            </a:pPr>
            <a:r>
              <a:rPr lang="en-US" sz="11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E-17467_V1 </a:t>
            </a: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07" y="3939295"/>
            <a:ext cx="2387711" cy="58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936BBDB3-12B1-49EC-A287-9A8C9A4EF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8" y="3913345"/>
            <a:ext cx="811055" cy="8110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16"/>
          <p:cNvCxnSpPr/>
          <p:nvPr/>
        </p:nvCxnSpPr>
        <p:spPr>
          <a:xfrm>
            <a:off x="1600200" y="3409950"/>
            <a:ext cx="5635681" cy="0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1128" r="8405" b="11742"/>
          <a:stretch/>
        </p:blipFill>
        <p:spPr bwMode="auto">
          <a:xfrm>
            <a:off x="5807470" y="3939295"/>
            <a:ext cx="2717800" cy="59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2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1850"/>
            <a:ext cx="3581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505200" y="971550"/>
            <a:ext cx="5671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</a:rPr>
              <a:t>1ª PARTE: </a:t>
            </a:r>
          </a:p>
          <a:p>
            <a:pPr algn="ctr"/>
            <a:br>
              <a:rPr lang="es-ES" sz="3600" b="1" dirty="0">
                <a:solidFill>
                  <a:schemeClr val="bg1"/>
                </a:solidFill>
              </a:rPr>
            </a:br>
            <a:r>
              <a:rPr lang="es-ES" sz="3600" b="1" dirty="0">
                <a:solidFill>
                  <a:schemeClr val="bg1"/>
                </a:solidFill>
              </a:rPr>
              <a:t>¿En qué medida viajan los españoles al extranjero o isla del Mediterráneo?</a:t>
            </a:r>
            <a:endParaRPr lang="id-ID" sz="3600" b="1" dirty="0">
              <a:solidFill>
                <a:schemeClr val="bg1"/>
              </a:solidFill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1937"/>
            <a:ext cx="220662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27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0 Rectángulo redondeado"/>
          <p:cNvSpPr/>
          <p:nvPr/>
        </p:nvSpPr>
        <p:spPr>
          <a:xfrm>
            <a:off x="4206613" y="1614162"/>
            <a:ext cx="4784987" cy="1158249"/>
          </a:xfrm>
          <a:prstGeom prst="roundRect">
            <a:avLst/>
          </a:prstGeom>
          <a:solidFill>
            <a:schemeClr val="bg1"/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629"/>
              </p:ext>
            </p:extLst>
          </p:nvPr>
        </p:nvGraphicFramePr>
        <p:xfrm>
          <a:off x="4267200" y="1707473"/>
          <a:ext cx="4511010" cy="113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3841">
            <a:off x="1117591" y="2628943"/>
            <a:ext cx="1362092" cy="10202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8"/>
          <a:stretch/>
        </p:blipFill>
        <p:spPr bwMode="auto">
          <a:xfrm>
            <a:off x="1891635" y="1324259"/>
            <a:ext cx="2238778" cy="19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4800" y="209550"/>
            <a:ext cx="8264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Los residentes en Madrid y Barcelona viajan más dentro de España que al extranjero: el 85% afirma haber viajado dentro del país en el último año, mientras que un 61% al extranjero.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414" y="4794706"/>
            <a:ext cx="8458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>
                <a:solidFill>
                  <a:srgbClr val="616365"/>
                </a:solidFill>
              </a:rPr>
              <a:t>F.6 ¿Has realizado las siguientes actividades en el último año (%)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817688" y="3651931"/>
            <a:ext cx="208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800" dirty="0">
                <a:solidFill>
                  <a:srgbClr val="616365"/>
                </a:solidFill>
                <a:latin typeface="+mj-lt"/>
                <a:cs typeface="Times New Roman" pitchFamily="18" charset="0"/>
              </a:rPr>
              <a:t>Base</a:t>
            </a:r>
            <a:r>
              <a:rPr lang="es-ES_tradnl" sz="800" dirty="0">
                <a:solidFill>
                  <a:srgbClr val="616365"/>
                </a:solidFill>
                <a:latin typeface="+mj-lt"/>
                <a:cs typeface="Times New Roman" pitchFamily="18" charset="0"/>
              </a:rPr>
              <a:t> Contactos</a:t>
            </a:r>
            <a:r>
              <a:rPr lang="en-GB" sz="800" dirty="0">
                <a:solidFill>
                  <a:srgbClr val="616365"/>
                </a:solidFill>
                <a:latin typeface="+mj-lt"/>
                <a:cs typeface="Times New Roman" pitchFamily="18" charset="0"/>
              </a:rPr>
              <a:t>: (803)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838" y="1276350"/>
            <a:ext cx="292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i="1" dirty="0">
                <a:solidFill>
                  <a:srgbClr val="0070C0"/>
                </a:solidFill>
              </a:rPr>
              <a:t>En el último año han viajado…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274888" y="2065661"/>
            <a:ext cx="12458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/>
              <a:t>Dentro de España </a:t>
            </a:r>
          </a:p>
          <a:p>
            <a:pPr algn="ctr"/>
            <a:r>
              <a:rPr lang="es-ES" sz="2000" b="1" dirty="0"/>
              <a:t>85%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512888" y="2972367"/>
            <a:ext cx="9364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Al extranjero </a:t>
            </a:r>
          </a:p>
          <a:p>
            <a:r>
              <a:rPr lang="es-ES" sz="2000" b="1" dirty="0"/>
              <a:t>61%</a:t>
            </a:r>
          </a:p>
        </p:txBody>
      </p:sp>
      <p:pic>
        <p:nvPicPr>
          <p:cNvPr id="15" name="Picture 8" descr="Image result for travel around the world icon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" y="2652990"/>
            <a:ext cx="596377" cy="5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435213" y="1428750"/>
            <a:ext cx="2060492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ClrTx/>
              <a:buFontTx/>
              <a:buNone/>
              <a:defRPr sz="1100" i="1">
                <a:solidFill>
                  <a:srgbClr val="009DD9"/>
                </a:solidFill>
                <a:latin typeface="+mj-lt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9pPr>
          </a:lstStyle>
          <a:p>
            <a:r>
              <a:rPr lang="es-ES" b="1" dirty="0"/>
              <a:t>% Ha viajado por España</a:t>
            </a:r>
          </a:p>
        </p:txBody>
      </p:sp>
      <p:sp>
        <p:nvSpPr>
          <p:cNvPr id="23" name="Isosceles Triangle 22"/>
          <p:cNvSpPr/>
          <p:nvPr/>
        </p:nvSpPr>
        <p:spPr>
          <a:xfrm>
            <a:off x="4657698" y="1910549"/>
            <a:ext cx="144000" cy="144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Isosceles Triangle 26"/>
          <p:cNvSpPr/>
          <p:nvPr/>
        </p:nvSpPr>
        <p:spPr>
          <a:xfrm>
            <a:off x="6151247" y="1915132"/>
            <a:ext cx="144000" cy="144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0 Rectángulo redondeado"/>
          <p:cNvSpPr/>
          <p:nvPr/>
        </p:nvSpPr>
        <p:spPr>
          <a:xfrm>
            <a:off x="4191000" y="3022555"/>
            <a:ext cx="4784987" cy="1158249"/>
          </a:xfrm>
          <a:prstGeom prst="roundRect">
            <a:avLst/>
          </a:prstGeom>
          <a:solidFill>
            <a:schemeClr val="bg1"/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graphicFrame>
        <p:nvGraphicFramePr>
          <p:cNvPr id="2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97635"/>
              </p:ext>
            </p:extLst>
          </p:nvPr>
        </p:nvGraphicFramePr>
        <p:xfrm>
          <a:off x="4251587" y="3115866"/>
          <a:ext cx="4511010" cy="113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419600" y="2919740"/>
            <a:ext cx="2060492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ClrTx/>
              <a:buFontTx/>
              <a:buNone/>
              <a:defRPr sz="1100" i="1">
                <a:solidFill>
                  <a:srgbClr val="009DD9"/>
                </a:solidFill>
                <a:latin typeface="+mj-lt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</a:defRPr>
            </a:lvl9pPr>
          </a:lstStyle>
          <a:p>
            <a:r>
              <a:rPr lang="es-ES" b="1" dirty="0"/>
              <a:t>% Ha viajado al extranjero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7620000" y="3441557"/>
            <a:ext cx="144000" cy="144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Isosceles Triangle 31"/>
          <p:cNvSpPr/>
          <p:nvPr/>
        </p:nvSpPr>
        <p:spPr>
          <a:xfrm>
            <a:off x="6151247" y="3425592"/>
            <a:ext cx="144000" cy="144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47460"/>
              </p:ext>
            </p:extLst>
          </p:nvPr>
        </p:nvGraphicFramePr>
        <p:xfrm>
          <a:off x="4343400" y="4248150"/>
          <a:ext cx="4524210" cy="161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6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26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26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12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(437)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(366)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kern="1200" dirty="0">
                        <a:solidFill>
                          <a:srgbClr val="616365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(396)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(407)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kern="1200" dirty="0">
                        <a:solidFill>
                          <a:srgbClr val="616365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(170)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(292)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(341)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47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226316"/>
              </p:ext>
            </p:extLst>
          </p:nvPr>
        </p:nvGraphicFramePr>
        <p:xfrm>
          <a:off x="2245807" y="1352550"/>
          <a:ext cx="3392993" cy="264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4800" y="140553"/>
            <a:ext cx="826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Entre los que viajan por España, se viaja una media de 3 veces, destacando Andalucía, Cataluña y la Comunidad Valenciana.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607064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>
                <a:solidFill>
                  <a:srgbClr val="616365"/>
                </a:solidFill>
              </a:rPr>
              <a:t>F.6 ¿Has realizado las siguientes actividades en el último año (%)</a:t>
            </a:r>
          </a:p>
          <a:p>
            <a:r>
              <a:rPr lang="es-AR" sz="800" dirty="0">
                <a:solidFill>
                  <a:srgbClr val="616365"/>
                </a:solidFill>
              </a:rPr>
              <a:t>F.8.1 ¿Y cuántas veces has viajado a cada país, dentro de este último año? - Viajes por ESPAÑA (nacionales)  (%) y Media</a:t>
            </a:r>
          </a:p>
          <a:p>
            <a:r>
              <a:rPr lang="es-AR" sz="800" dirty="0">
                <a:solidFill>
                  <a:srgbClr val="616365"/>
                </a:solidFill>
              </a:rPr>
              <a:t>F.9 Si piensas en los viajes NACIONALES, en los que has dormido al menos 1 noche en el destino que has realizado en el último año. ¿Qué Comunidad/ es Autónomas has visitado? PUEDE SER MÚLTIPLE</a:t>
            </a:r>
          </a:p>
          <a:p>
            <a:endParaRPr lang="es-AR" sz="800" b="1" dirty="0">
              <a:solidFill>
                <a:srgbClr val="616365"/>
              </a:solidFill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3084007" y="1390649"/>
            <a:ext cx="2286000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2,9 </a:t>
            </a:r>
            <a:r>
              <a:rPr lang="en-US" sz="1200" b="1" dirty="0" err="1"/>
              <a:t>veces</a:t>
            </a:r>
            <a:r>
              <a:rPr lang="en-US" sz="1200" b="1" dirty="0"/>
              <a:t> </a:t>
            </a:r>
            <a:r>
              <a:rPr lang="en-US" sz="1050" i="1" dirty="0"/>
              <a:t>de media h</a:t>
            </a:r>
            <a:r>
              <a:rPr lang="es-ES" sz="1050" i="1" dirty="0"/>
              <a:t>a viajado por España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8"/>
          <a:stretch/>
        </p:blipFill>
        <p:spPr bwMode="auto">
          <a:xfrm>
            <a:off x="304800" y="1733550"/>
            <a:ext cx="166786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CuadroTexto"/>
          <p:cNvSpPr txBox="1"/>
          <p:nvPr/>
        </p:nvSpPr>
        <p:spPr>
          <a:xfrm>
            <a:off x="409978" y="2190749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Ha viajado dentro de España </a:t>
            </a:r>
          </a:p>
          <a:p>
            <a:pPr algn="ctr"/>
            <a:r>
              <a:rPr lang="es-ES" sz="2000" b="1" dirty="0"/>
              <a:t>85%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976002" y="4315420"/>
            <a:ext cx="24431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Contactos han viajado por España (681)</a:t>
            </a:r>
            <a:endParaRPr lang="en-GB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507175"/>
              </p:ext>
            </p:extLst>
          </p:nvPr>
        </p:nvGraphicFramePr>
        <p:xfrm>
          <a:off x="5486400" y="1252770"/>
          <a:ext cx="4354996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42254" y="1200150"/>
            <a:ext cx="1562746" cy="437043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VIAJES POR ESPAÑA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1905000" y="2457450"/>
            <a:ext cx="457200" cy="38100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ounded Rectangle 2"/>
          <p:cNvSpPr/>
          <p:nvPr/>
        </p:nvSpPr>
        <p:spPr>
          <a:xfrm>
            <a:off x="2514600" y="1200150"/>
            <a:ext cx="3124200" cy="333071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ounded Rectangle 17"/>
          <p:cNvSpPr/>
          <p:nvPr/>
        </p:nvSpPr>
        <p:spPr>
          <a:xfrm>
            <a:off x="5691753" y="1200150"/>
            <a:ext cx="3124200" cy="333071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6419165" y="2929631"/>
            <a:ext cx="1734235" cy="206515"/>
          </a:xfrm>
          <a:prstGeom prst="rect">
            <a:avLst/>
          </a:prstGeom>
          <a:noFill/>
          <a:ln w="9525">
            <a:solidFill>
              <a:srgbClr val="00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extBox 21"/>
          <p:cNvSpPr txBox="1"/>
          <p:nvPr/>
        </p:nvSpPr>
        <p:spPr>
          <a:xfrm>
            <a:off x="350838" y="892373"/>
            <a:ext cx="292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i="1" dirty="0">
                <a:solidFill>
                  <a:srgbClr val="0070C0"/>
                </a:solidFill>
              </a:rPr>
              <a:t>En el último año han viajado…</a:t>
            </a:r>
          </a:p>
        </p:txBody>
      </p:sp>
    </p:spTree>
    <p:extLst>
      <p:ext uri="{BB962C8B-B14F-4D97-AF65-F5344CB8AC3E}">
        <p14:creationId xmlns:p14="http://schemas.microsoft.com/office/powerpoint/2010/main" val="57212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3841">
            <a:off x="549901" y="2332473"/>
            <a:ext cx="1362092" cy="10202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sp>
        <p:nvSpPr>
          <p:cNvPr id="19" name="12 CuadroTexto"/>
          <p:cNvSpPr txBox="1"/>
          <p:nvPr/>
        </p:nvSpPr>
        <p:spPr>
          <a:xfrm>
            <a:off x="945198" y="2647950"/>
            <a:ext cx="9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Han viajado al extranjero </a:t>
            </a:r>
          </a:p>
          <a:p>
            <a:r>
              <a:rPr lang="es-ES" sz="2000" b="1" dirty="0"/>
              <a:t>61%</a:t>
            </a:r>
          </a:p>
        </p:txBody>
      </p:sp>
      <p:pic>
        <p:nvPicPr>
          <p:cNvPr id="21" name="Picture 8" descr="Image result for travel around the world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6520"/>
            <a:ext cx="596377" cy="5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10795"/>
              </p:ext>
            </p:extLst>
          </p:nvPr>
        </p:nvGraphicFramePr>
        <p:xfrm>
          <a:off x="2245807" y="1352550"/>
          <a:ext cx="3392993" cy="264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4800" y="140553"/>
            <a:ext cx="826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Entre los que viajan por el extranjero, la media de viajes es 2, si bien 1 de cada 2 sólo ha viajado 1 vez. Francia e Italia son los países más visitados.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084007" y="1352550"/>
            <a:ext cx="2286000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2,2 </a:t>
            </a:r>
            <a:r>
              <a:rPr lang="en-US" sz="1200" b="1" dirty="0" err="1"/>
              <a:t>veces</a:t>
            </a:r>
            <a:r>
              <a:rPr lang="en-US" sz="1200" b="1" dirty="0"/>
              <a:t> </a:t>
            </a:r>
            <a:r>
              <a:rPr lang="en-US" sz="1050" i="1" dirty="0"/>
              <a:t>de media h</a:t>
            </a:r>
            <a:r>
              <a:rPr lang="es-ES" sz="1050" i="1" dirty="0"/>
              <a:t>a viajado por Extranjero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076054" y="4259812"/>
            <a:ext cx="24431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Contactos han viajado por Extranjero (487)</a:t>
            </a:r>
            <a:endParaRPr lang="en-GB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079066"/>
              </p:ext>
            </p:extLst>
          </p:nvPr>
        </p:nvGraphicFramePr>
        <p:xfrm>
          <a:off x="5486400" y="995130"/>
          <a:ext cx="4354996" cy="3634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42254" y="1200150"/>
            <a:ext cx="1562746" cy="437043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VIAJES POR EXTRANJERO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1905000" y="2457450"/>
            <a:ext cx="457200" cy="38100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ounded Rectangle 2"/>
          <p:cNvSpPr/>
          <p:nvPr/>
        </p:nvSpPr>
        <p:spPr>
          <a:xfrm>
            <a:off x="2514600" y="971550"/>
            <a:ext cx="3124200" cy="355931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ounded Rectangle 17"/>
          <p:cNvSpPr/>
          <p:nvPr/>
        </p:nvSpPr>
        <p:spPr>
          <a:xfrm>
            <a:off x="5691753" y="971550"/>
            <a:ext cx="3124200" cy="355931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381000" y="462915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>
                <a:solidFill>
                  <a:srgbClr val="616365"/>
                </a:solidFill>
              </a:rPr>
              <a:t>F.6 ¿Has realizado las siguientes actividades en el último año (%)</a:t>
            </a:r>
          </a:p>
          <a:p>
            <a:r>
              <a:rPr lang="es-AR" sz="800" dirty="0">
                <a:solidFill>
                  <a:srgbClr val="616365"/>
                </a:solidFill>
              </a:rPr>
              <a:t>F.8.2 ¿Y cuántas veces has viajado a cada país, dentro de este último año? - Viajes al extranjero, FUERA de España, internacionales (%) y Media</a:t>
            </a:r>
          </a:p>
          <a:p>
            <a:r>
              <a:rPr lang="es-AR" sz="800" dirty="0">
                <a:solidFill>
                  <a:srgbClr val="616365"/>
                </a:solidFill>
              </a:rPr>
              <a:t>F.11 Si piensa en los viajes AL EXTRANJERO que ha realizado durante el año 2019 en los que ha dormido al menos 1 noche en destino. ¿Qué países has visitado? (%)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742950"/>
            <a:ext cx="292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i="1" dirty="0">
                <a:solidFill>
                  <a:srgbClr val="0070C0"/>
                </a:solidFill>
              </a:rPr>
              <a:t>En el último año han viajado…</a:t>
            </a:r>
          </a:p>
        </p:txBody>
      </p:sp>
    </p:spTree>
    <p:extLst>
      <p:ext uri="{BB962C8B-B14F-4D97-AF65-F5344CB8AC3E}">
        <p14:creationId xmlns:p14="http://schemas.microsoft.com/office/powerpoint/2010/main" val="118592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34" y="2892003"/>
            <a:ext cx="1147588" cy="16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57200" y="209550"/>
            <a:ext cx="83058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Apenas un 2% de los residentes en Madrid y Barcelona afirma haber ido a Córcega en el último año. Esta incidencia es del 6% en cuanto a visita en algún momento. 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538207" y="876132"/>
            <a:ext cx="4610746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INCIDENCIAS DE VIAJES POR TIPO DE DESTINO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81000" y="1352550"/>
            <a:ext cx="4038600" cy="355931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3841">
            <a:off x="678807" y="3238573"/>
            <a:ext cx="1362092" cy="10202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8"/>
          <a:stretch/>
        </p:blipFill>
        <p:spPr bwMode="auto">
          <a:xfrm>
            <a:off x="638145" y="1705290"/>
            <a:ext cx="1495455" cy="12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657600" y="4928056"/>
            <a:ext cx="208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800" dirty="0">
                <a:solidFill>
                  <a:srgbClr val="616365"/>
                </a:solidFill>
                <a:latin typeface="+mj-lt"/>
                <a:cs typeface="Times New Roman" pitchFamily="18" charset="0"/>
              </a:rPr>
              <a:t>Base</a:t>
            </a:r>
            <a:r>
              <a:rPr lang="es-ES_tradnl" sz="800" dirty="0">
                <a:solidFill>
                  <a:srgbClr val="616365"/>
                </a:solidFill>
                <a:latin typeface="+mj-lt"/>
                <a:cs typeface="Times New Roman" pitchFamily="18" charset="0"/>
              </a:rPr>
              <a:t> Contactos</a:t>
            </a:r>
            <a:r>
              <a:rPr lang="en-GB" sz="800" dirty="0">
                <a:solidFill>
                  <a:srgbClr val="616365"/>
                </a:solidFill>
                <a:latin typeface="+mj-lt"/>
                <a:cs typeface="Times New Roman" pitchFamily="18" charset="0"/>
              </a:rPr>
              <a:t>: (803)</a:t>
            </a:r>
          </a:p>
        </p:txBody>
      </p:sp>
      <p:sp>
        <p:nvSpPr>
          <p:cNvPr id="31" name="1 CuadroTexto"/>
          <p:cNvSpPr txBox="1"/>
          <p:nvPr/>
        </p:nvSpPr>
        <p:spPr>
          <a:xfrm>
            <a:off x="704889" y="2161852"/>
            <a:ext cx="1306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/>
              <a:t>Dentro de España </a:t>
            </a:r>
          </a:p>
          <a:p>
            <a:pPr algn="ctr"/>
            <a:r>
              <a:rPr lang="es-ES" sz="2000" b="1" dirty="0"/>
              <a:t>85%</a:t>
            </a:r>
          </a:p>
        </p:txBody>
      </p:sp>
      <p:sp>
        <p:nvSpPr>
          <p:cNvPr id="32" name="12 CuadroTexto"/>
          <p:cNvSpPr txBox="1"/>
          <p:nvPr/>
        </p:nvSpPr>
        <p:spPr>
          <a:xfrm>
            <a:off x="1074104" y="3581997"/>
            <a:ext cx="1000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Al extranjero </a:t>
            </a:r>
          </a:p>
          <a:p>
            <a:r>
              <a:rPr lang="es-ES" sz="2000" b="1" dirty="0"/>
              <a:t>61%</a:t>
            </a:r>
          </a:p>
        </p:txBody>
      </p:sp>
      <p:pic>
        <p:nvPicPr>
          <p:cNvPr id="33" name="Picture 8" descr="Image result for travel around the world icon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6" y="3262620"/>
            <a:ext cx="596377" cy="5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31838" y="1276350"/>
            <a:ext cx="2925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400" b="1" i="1" dirty="0">
                <a:solidFill>
                  <a:srgbClr val="0070C0"/>
                </a:solidFill>
              </a:rPr>
              <a:t>En el último año han viajado…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3016"/>
            <a:ext cx="2090335" cy="98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1 CuadroTexto"/>
          <p:cNvSpPr txBox="1"/>
          <p:nvPr/>
        </p:nvSpPr>
        <p:spPr>
          <a:xfrm>
            <a:off x="2595120" y="2004884"/>
            <a:ext cx="1454244" cy="553998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00000"/>
                </a:solidFill>
              </a:rPr>
              <a:t>Isla del Mediterráneo</a:t>
            </a:r>
          </a:p>
          <a:p>
            <a:pPr algn="ctr"/>
            <a:r>
              <a:rPr lang="es-ES" sz="2000" b="1" dirty="0">
                <a:solidFill>
                  <a:srgbClr val="000000"/>
                </a:solidFill>
              </a:rPr>
              <a:t>14%</a:t>
            </a:r>
          </a:p>
        </p:txBody>
      </p:sp>
      <p:sp>
        <p:nvSpPr>
          <p:cNvPr id="36" name="1 CuadroTexto"/>
          <p:cNvSpPr txBox="1"/>
          <p:nvPr/>
        </p:nvSpPr>
        <p:spPr>
          <a:xfrm>
            <a:off x="2923081" y="3445478"/>
            <a:ext cx="768159" cy="55399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00000"/>
                </a:solidFill>
              </a:rPr>
              <a:t>Córcega</a:t>
            </a:r>
          </a:p>
          <a:p>
            <a:pPr algn="ctr"/>
            <a:r>
              <a:rPr lang="es-ES" sz="2000" b="1" dirty="0">
                <a:solidFill>
                  <a:srgbClr val="000000"/>
                </a:solidFill>
              </a:rPr>
              <a:t>1,7%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61" y="2892003"/>
            <a:ext cx="1147588" cy="16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5059362" y="1352550"/>
            <a:ext cx="3352800" cy="355931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TextBox 43"/>
          <p:cNvSpPr txBox="1"/>
          <p:nvPr/>
        </p:nvSpPr>
        <p:spPr>
          <a:xfrm>
            <a:off x="5380038" y="1276350"/>
            <a:ext cx="2925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400" b="1" i="1" dirty="0">
                <a:solidFill>
                  <a:srgbClr val="0070C0"/>
                </a:solidFill>
              </a:rPr>
              <a:t>Alguna vez han viajado…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27" y="1813016"/>
            <a:ext cx="2090335" cy="98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1 CuadroTexto"/>
          <p:cNvSpPr txBox="1"/>
          <p:nvPr/>
        </p:nvSpPr>
        <p:spPr>
          <a:xfrm>
            <a:off x="6021347" y="2004884"/>
            <a:ext cx="1454244" cy="553998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00000"/>
                </a:solidFill>
              </a:rPr>
              <a:t>Isla del Mediterráneo</a:t>
            </a:r>
          </a:p>
          <a:p>
            <a:pPr algn="ctr"/>
            <a:r>
              <a:rPr lang="es-ES" sz="2000" b="1" dirty="0">
                <a:solidFill>
                  <a:srgbClr val="000000"/>
                </a:solidFill>
              </a:rPr>
              <a:t>59%</a:t>
            </a:r>
          </a:p>
        </p:txBody>
      </p:sp>
      <p:sp>
        <p:nvSpPr>
          <p:cNvPr id="47" name="1 CuadroTexto"/>
          <p:cNvSpPr txBox="1"/>
          <p:nvPr/>
        </p:nvSpPr>
        <p:spPr>
          <a:xfrm>
            <a:off x="6384574" y="3445478"/>
            <a:ext cx="697627" cy="553998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00000"/>
                </a:solidFill>
              </a:rPr>
              <a:t>Córcega</a:t>
            </a:r>
          </a:p>
          <a:p>
            <a:pPr algn="ctr"/>
            <a:r>
              <a:rPr lang="es-ES" sz="2000" b="1" dirty="0">
                <a:solidFill>
                  <a:srgbClr val="000000"/>
                </a:solidFill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342312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3581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49080" y="438150"/>
            <a:ext cx="567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FFFFFF"/>
                </a:solidFill>
              </a:rPr>
              <a:t>2ª PARTE: </a:t>
            </a:r>
          </a:p>
          <a:p>
            <a:pPr algn="ctr"/>
            <a:br>
              <a:rPr lang="es-ES" sz="3600" b="1" dirty="0">
                <a:solidFill>
                  <a:srgbClr val="FFFFFF"/>
                </a:solidFill>
              </a:rPr>
            </a:br>
            <a:r>
              <a:rPr lang="es-ES" sz="3600" b="1" dirty="0">
                <a:solidFill>
                  <a:srgbClr val="FFFFFF"/>
                </a:solidFill>
              </a:rPr>
              <a:t>CARACTERÍSTICAS</a:t>
            </a:r>
          </a:p>
          <a:p>
            <a:pPr algn="ctr"/>
            <a:r>
              <a:rPr lang="es-ES" sz="3600" b="1" dirty="0">
                <a:solidFill>
                  <a:srgbClr val="FFFFFF"/>
                </a:solidFill>
              </a:rPr>
              <a:t>de los viajes</a:t>
            </a:r>
            <a:endParaRPr lang="id-ID" sz="3600" b="1" dirty="0">
              <a:solidFill>
                <a:srgbClr val="FFFFF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02895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31" y="285749"/>
            <a:ext cx="2755447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3028950"/>
            <a:ext cx="5029200" cy="1785104"/>
          </a:xfrm>
          <a:prstGeom prst="rect">
            <a:avLst/>
          </a:prstGeom>
          <a:solidFill>
            <a:srgbClr val="E7F2FC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1100" dirty="0"/>
              <a:t>Para el análisis de resultados de la fase dirigida se han incluido las diferencias estadísticas en base a diferentes sub-análisis: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/>
              <a:t>Sexo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/>
              <a:t>Edad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/>
              <a:t>Destino en el extranjero (en el ultimo año):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100" dirty="0"/>
              <a:t>Islas del Mediterráneo, donde se incluyen Baleares, Córcega y otras islas del Mediterráneo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100" dirty="0"/>
              <a:t>Extranjero (excluidas las islas del Mediterráneo fuera de territorio nacional)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/>
              <a:t>Córcega (ya sea en el último o con anterioridad.</a:t>
            </a:r>
          </a:p>
        </p:txBody>
      </p:sp>
    </p:spTree>
    <p:extLst>
      <p:ext uri="{BB962C8B-B14F-4D97-AF65-F5344CB8AC3E}">
        <p14:creationId xmlns:p14="http://schemas.microsoft.com/office/powerpoint/2010/main" val="181631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8147" y="4755504"/>
            <a:ext cx="87487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 Pensando en el viaje que has realizado este último año. ¿De qué tipo fue tu viaje a este destino? ¿Con qué finalidad principal se hizo? SUGERIDA. ÚNICA ? </a:t>
            </a:r>
            <a:r>
              <a:rPr lang="es-ES" sz="800" dirty="0">
                <a:solidFill>
                  <a:srgbClr val="FF3300"/>
                </a:solidFill>
              </a:rPr>
              <a:t>(% Respuesta Sugerida)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P.2 ¿Cuál es la duración (en días) del viaje que has realizado a este destino?</a:t>
            </a:r>
            <a:r>
              <a:rPr lang="es-ES" sz="800" dirty="0">
                <a:solidFill>
                  <a:srgbClr val="FF3300"/>
                </a:solidFill>
              </a:rPr>
              <a:t>  (%)</a:t>
            </a: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381000" y="209550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En general, los viajes han sido de ocio y vacaciones, sobre todo entre aquellos que viajaron a Córcega, con una duración media de 8 días.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305668"/>
              </p:ext>
            </p:extLst>
          </p:nvPr>
        </p:nvGraphicFramePr>
        <p:xfrm>
          <a:off x="-457200" y="1625521"/>
          <a:ext cx="4997169" cy="287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52687"/>
              </p:ext>
            </p:extLst>
          </p:nvPr>
        </p:nvGraphicFramePr>
        <p:xfrm>
          <a:off x="4687887" y="1674325"/>
          <a:ext cx="6284913" cy="28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849788" y="4548539"/>
            <a:ext cx="13823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Total: (658)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315200" y="3457015"/>
            <a:ext cx="1219200" cy="79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s-ES" sz="1050" dirty="0">
                <a:solidFill>
                  <a:schemeClr val="accent6"/>
                </a:solidFill>
              </a:rPr>
              <a:t>Estancia media viajes del último viaje</a:t>
            </a:r>
          </a:p>
          <a:p>
            <a:r>
              <a:rPr lang="es-ES" sz="1600" b="1" dirty="0">
                <a:solidFill>
                  <a:schemeClr val="accent6"/>
                </a:solidFill>
              </a:rPr>
              <a:t>8 días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6605" y="2127706"/>
            <a:ext cx="13587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&gt;85% Isla Mediterráneo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6754" y="2844780"/>
            <a:ext cx="1240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&gt;8% País extranjero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6754" y="3042106"/>
            <a:ext cx="1240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&gt;9% Hombres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46605" y="2308681"/>
            <a:ext cx="1240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FF0000"/>
                </a:solidFill>
              </a:rPr>
              <a:t>&lt;76% País extranjero</a:t>
            </a:r>
          </a:p>
        </p:txBody>
      </p:sp>
      <p:sp>
        <p:nvSpPr>
          <p:cNvPr id="3" name="Rectangle 2"/>
          <p:cNvSpPr/>
          <p:nvPr/>
        </p:nvSpPr>
        <p:spPr>
          <a:xfrm>
            <a:off x="5443821" y="1733550"/>
            <a:ext cx="2252379" cy="1218952"/>
          </a:xfrm>
          <a:prstGeom prst="rect">
            <a:avLst/>
          </a:prstGeom>
          <a:noFill/>
          <a:ln w="952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162800" y="2041117"/>
            <a:ext cx="1447800" cy="5206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s-ES" b="1" dirty="0">
                <a:solidFill>
                  <a:srgbClr val="0070C0"/>
                </a:solidFill>
              </a:rPr>
              <a:t>48% </a:t>
            </a:r>
            <a:r>
              <a:rPr lang="es-ES" sz="1050" dirty="0">
                <a:solidFill>
                  <a:srgbClr val="0070C0"/>
                </a:solidFill>
              </a:rPr>
              <a:t>de los viajes tienen una duración de 5 días o menos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799" y="1200150"/>
            <a:ext cx="4681821" cy="333071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ounded Rectangle 18"/>
          <p:cNvSpPr/>
          <p:nvPr/>
        </p:nvSpPr>
        <p:spPr>
          <a:xfrm>
            <a:off x="5029201" y="1200150"/>
            <a:ext cx="3581400" cy="333071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45238" name="Text Box 22"/>
          <p:cNvSpPr txBox="1">
            <a:spLocks noChangeArrowheads="1"/>
          </p:cNvSpPr>
          <p:nvPr/>
        </p:nvSpPr>
        <p:spPr bwMode="auto">
          <a:xfrm>
            <a:off x="1360680" y="1063056"/>
            <a:ext cx="2446338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MOTIVOS DEL VIAJE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554662" y="1087862"/>
            <a:ext cx="2446338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DURACIÓN DEL VIAJE</a:t>
            </a:r>
          </a:p>
        </p:txBody>
      </p:sp>
    </p:spTree>
    <p:extLst>
      <p:ext uri="{BB962C8B-B14F-4D97-AF65-F5344CB8AC3E}">
        <p14:creationId xmlns:p14="http://schemas.microsoft.com/office/powerpoint/2010/main" val="12558749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/>
          <p:cNvSpPr/>
          <p:nvPr/>
        </p:nvSpPr>
        <p:spPr>
          <a:xfrm>
            <a:off x="1143000" y="1356519"/>
            <a:ext cx="6705600" cy="32004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45520" y="158175"/>
            <a:ext cx="811268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Respecto al medio de transporte utilizado, destaca que el Avión es el medio utilizado en mayor medida, con mayor peso de la línea tradicional sobre el </a:t>
            </a:r>
            <a:r>
              <a:rPr lang="es-ES" sz="1600" b="1" dirty="0" err="1">
                <a:solidFill>
                  <a:schemeClr val="accent6"/>
                </a:solidFill>
              </a:rPr>
              <a:t>low</a:t>
            </a:r>
            <a:r>
              <a:rPr lang="es-ES" sz="1600" b="1" dirty="0">
                <a:solidFill>
                  <a:schemeClr val="accent6"/>
                </a:solidFill>
              </a:rPr>
              <a:t> </a:t>
            </a:r>
            <a:r>
              <a:rPr lang="es-ES" sz="1600" b="1" dirty="0" err="1">
                <a:solidFill>
                  <a:schemeClr val="accent6"/>
                </a:solidFill>
              </a:rPr>
              <a:t>cost</a:t>
            </a:r>
            <a:r>
              <a:rPr lang="es-ES" sz="1600" b="1" dirty="0">
                <a:solidFill>
                  <a:schemeClr val="accent6"/>
                </a:solidFill>
              </a:rPr>
              <a:t>, sobre todo en Madrid y alrededores.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280670" y="4764883"/>
            <a:ext cx="87487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P.3 Pensando en este viaje que has realizado, ¿qué medio de transporte utilizaste para viajar desde tu domicilio hasta el destino? Por favor, marca sólo el medio de transporte principal ? </a:t>
            </a:r>
            <a:r>
              <a:rPr lang="es-ES" sz="800" dirty="0">
                <a:solidFill>
                  <a:srgbClr val="FF3300"/>
                </a:solidFill>
              </a:rPr>
              <a:t>(% Única)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19757"/>
              </p:ext>
            </p:extLst>
          </p:nvPr>
        </p:nvGraphicFramePr>
        <p:xfrm>
          <a:off x="1348598" y="1514222"/>
          <a:ext cx="5987769" cy="290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71" descr="Motorcars.wm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62" y="2650394"/>
            <a:ext cx="397483" cy="183710"/>
          </a:xfrm>
          <a:prstGeom prst="rect">
            <a:avLst/>
          </a:prstGeom>
          <a:noFill/>
        </p:spPr>
      </p:pic>
      <p:grpSp>
        <p:nvGrpSpPr>
          <p:cNvPr id="13" name="12 Grupo"/>
          <p:cNvGrpSpPr/>
          <p:nvPr/>
        </p:nvGrpSpPr>
        <p:grpSpPr>
          <a:xfrm>
            <a:off x="4538252" y="3929092"/>
            <a:ext cx="264521" cy="290263"/>
            <a:chOff x="3127489" y="3810000"/>
            <a:chExt cx="416932" cy="580528"/>
          </a:xfrm>
          <a:noFill/>
        </p:grpSpPr>
        <p:pic>
          <p:nvPicPr>
            <p:cNvPr id="14" name="Picture 59" descr="noun_project_59.wmf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69"/>
            <a:stretch/>
          </p:blipFill>
          <p:spPr>
            <a:xfrm>
              <a:off x="3183637" y="3810000"/>
              <a:ext cx="360784" cy="580528"/>
            </a:xfrm>
            <a:prstGeom prst="rect">
              <a:avLst/>
            </a:prstGeom>
            <a:grpFill/>
          </p:spPr>
        </p:pic>
        <p:sp>
          <p:nvSpPr>
            <p:cNvPr id="15" name="14 Rectángulo"/>
            <p:cNvSpPr/>
            <p:nvPr/>
          </p:nvSpPr>
          <p:spPr>
            <a:xfrm>
              <a:off x="3127489" y="3962400"/>
              <a:ext cx="76200" cy="3048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noFill/>
              </a:endParaRPr>
            </a:p>
          </p:txBody>
        </p:sp>
      </p:grpSp>
      <p:pic>
        <p:nvPicPr>
          <p:cNvPr id="16" name="Picture 58" descr="Untitled-1.wm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0629">
            <a:off x="4189345" y="1651387"/>
            <a:ext cx="337854" cy="34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58" descr="Untitled-1.wm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0629">
            <a:off x="4206040" y="2132632"/>
            <a:ext cx="337854" cy="34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69" descr="Commercial_Vehicles_1.wm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95" y="3570574"/>
            <a:ext cx="392535" cy="188670"/>
          </a:xfrm>
          <a:prstGeom prst="rect">
            <a:avLst/>
          </a:prstGeom>
          <a:noFill/>
        </p:spPr>
      </p:pic>
      <p:pic>
        <p:nvPicPr>
          <p:cNvPr id="19" name="Picture 60" descr="Speed_Boat.wmf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31" y="3063432"/>
            <a:ext cx="435104" cy="145035"/>
          </a:xfrm>
          <a:prstGeom prst="rect">
            <a:avLst/>
          </a:prstGeom>
          <a:noFill/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524000" y="4189968"/>
            <a:ext cx="13823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Total: (658)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399" y="1648995"/>
            <a:ext cx="1127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&gt;55% Madrid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7400" y="1791024"/>
            <a:ext cx="1240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FF0000"/>
                </a:solidFill>
              </a:rPr>
              <a:t>&lt;33% Barcelona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0" y="204231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&gt;40% Barcelona</a:t>
            </a:r>
          </a:p>
          <a:p>
            <a:r>
              <a:rPr lang="es-AR" sz="800" b="1" dirty="0">
                <a:solidFill>
                  <a:srgbClr val="00B050"/>
                </a:solidFill>
              </a:rPr>
              <a:t>&gt;43 Isla Mediterráneo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2317829"/>
            <a:ext cx="1240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FF0000"/>
                </a:solidFill>
              </a:rPr>
              <a:t>&lt;25% Madrid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1190" y="2572972"/>
            <a:ext cx="1605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&gt;18% País extranjero</a:t>
            </a:r>
          </a:p>
          <a:p>
            <a:r>
              <a:rPr lang="es-AR" sz="800" b="1" dirty="0">
                <a:solidFill>
                  <a:srgbClr val="00B050"/>
                </a:solidFill>
              </a:rPr>
              <a:t>&gt;17% Barcelona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8498" y="3144825"/>
            <a:ext cx="1605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&gt;17% Isla Mediterráneo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726424" y="1200150"/>
            <a:ext cx="2446338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MEDIO DE TRANSPORTE</a:t>
            </a:r>
          </a:p>
        </p:txBody>
      </p:sp>
    </p:spTree>
    <p:extLst>
      <p:ext uri="{BB962C8B-B14F-4D97-AF65-F5344CB8AC3E}">
        <p14:creationId xmlns:p14="http://schemas.microsoft.com/office/powerpoint/2010/main" val="26721664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60439666"/>
              </p:ext>
            </p:extLst>
          </p:nvPr>
        </p:nvGraphicFramePr>
        <p:xfrm>
          <a:off x="1219200" y="1707207"/>
          <a:ext cx="2742789" cy="188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347086"/>
              </p:ext>
            </p:extLst>
          </p:nvPr>
        </p:nvGraphicFramePr>
        <p:xfrm>
          <a:off x="3657600" y="1247494"/>
          <a:ext cx="4114800" cy="361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13575" y="4749739"/>
            <a:ext cx="87487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P.4 Y durante la planificación del viaje, ¿has buscado información previa sobre el destino?  </a:t>
            </a:r>
            <a:r>
              <a:rPr lang="es-ES" sz="800" dirty="0">
                <a:solidFill>
                  <a:srgbClr val="FF3300"/>
                </a:solidFill>
              </a:rPr>
              <a:t>(% Respuesta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800" dirty="0">
                <a:solidFill>
                  <a:srgbClr val="616365"/>
                </a:solidFill>
              </a:rPr>
              <a:t>P.5 ¿A través de cuáles de los siguientes medios has conseguido información para tu viaje? </a:t>
            </a:r>
            <a:r>
              <a:rPr lang="es-ES" sz="800" dirty="0">
                <a:solidFill>
                  <a:srgbClr val="FF3300"/>
                </a:solidFill>
              </a:rPr>
              <a:t>(% Sugerida)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sz="800" dirty="0">
              <a:solidFill>
                <a:srgbClr val="616365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57200" y="209550"/>
            <a:ext cx="8001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8 de cada 10 afirman haber buscando información sobre el destino durante la planificación del viaje, principalmente en Internet.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95400" y="4239812"/>
            <a:ext cx="13823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Total: (658)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24554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/>
              <a:t>Ha buscado información sobre el destino…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232668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00B050"/>
                </a:solidFill>
              </a:rPr>
              <a:t>83%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3580507"/>
            <a:ext cx="1127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&gt;86% Madrid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2343150"/>
            <a:ext cx="1127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&gt;25% Madrid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1428750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&gt;90% País extranjero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10516" y="1728340"/>
            <a:ext cx="1127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&gt;42% 18-30 años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683608" y="4407812"/>
            <a:ext cx="282478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Ha </a:t>
            </a:r>
            <a:r>
              <a:rPr lang="en-GB" dirty="0" err="1"/>
              <a:t>buscado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destino</a:t>
            </a:r>
            <a:r>
              <a:rPr lang="en-GB" dirty="0"/>
              <a:t> (546)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2971800" y="2326690"/>
            <a:ext cx="838200" cy="400110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3" name="7 Grupo"/>
          <p:cNvGrpSpPr/>
          <p:nvPr/>
        </p:nvGrpSpPr>
        <p:grpSpPr>
          <a:xfrm>
            <a:off x="340547" y="1131955"/>
            <a:ext cx="887969" cy="887969"/>
            <a:chOff x="721547" y="1626631"/>
            <a:chExt cx="887969" cy="887969"/>
          </a:xfrm>
        </p:grpSpPr>
        <p:sp>
          <p:nvSpPr>
            <p:cNvPr id="24" name="Oval 53"/>
            <p:cNvSpPr/>
            <p:nvPr/>
          </p:nvSpPr>
          <p:spPr>
            <a:xfrm>
              <a:off x="721547" y="1626631"/>
              <a:ext cx="887969" cy="8879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59" descr="megaphone.em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72" y="1861004"/>
              <a:ext cx="726928" cy="424996"/>
            </a:xfrm>
            <a:prstGeom prst="rect">
              <a:avLst/>
            </a:prstGeom>
            <a:noFill/>
          </p:spPr>
        </p:pic>
      </p:grpSp>
      <p:sp>
        <p:nvSpPr>
          <p:cNvPr id="19" name="Rounded Rectangle 18"/>
          <p:cNvSpPr/>
          <p:nvPr/>
        </p:nvSpPr>
        <p:spPr>
          <a:xfrm>
            <a:off x="4004979" y="1131954"/>
            <a:ext cx="4910421" cy="3491301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069443" y="999610"/>
            <a:ext cx="2565786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MEDIOS DE BÚSQUEDA</a:t>
            </a:r>
          </a:p>
        </p:txBody>
      </p:sp>
    </p:spTree>
    <p:extLst>
      <p:ext uri="{BB962C8B-B14F-4D97-AF65-F5344CB8AC3E}">
        <p14:creationId xmlns:p14="http://schemas.microsoft.com/office/powerpoint/2010/main" val="77265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02561"/>
              </p:ext>
            </p:extLst>
          </p:nvPr>
        </p:nvGraphicFramePr>
        <p:xfrm>
          <a:off x="2042846" y="1364309"/>
          <a:ext cx="5669051" cy="334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19087" y="4705350"/>
            <a:ext cx="87487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P.6 En concreto, y pensando en a búsqueda de información sobre el destino. ¿Qué tipo de páginas web ha visitado a la hora de organizar tu viaje? Puedes marcar más de una opción. SUGERIDA. PUEDE SER MÚLTIPLE.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81000" y="209550"/>
            <a:ext cx="81534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Entre aquellos que buscaron información en internet, la mayoría acudió a portales y web de hoteles. Jóvenes buscaron más en redes sociales y los más grandes acudieron más a portales de agencias de viajes.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10000" y="4382184"/>
            <a:ext cx="32004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Han </a:t>
            </a:r>
            <a:r>
              <a:rPr lang="en-GB" dirty="0" err="1"/>
              <a:t>buscado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Internet (478)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3784253"/>
            <a:ext cx="112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&gt;36% 18-30 años</a:t>
            </a:r>
          </a:p>
          <a:p>
            <a:r>
              <a:rPr lang="es-AR" sz="800" b="1" dirty="0">
                <a:solidFill>
                  <a:srgbClr val="00B050"/>
                </a:solidFill>
              </a:rPr>
              <a:t>&gt;27% Mujeres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23348" y="2519025"/>
            <a:ext cx="1127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b="1" dirty="0">
                <a:solidFill>
                  <a:srgbClr val="00B050"/>
                </a:solidFill>
              </a:rPr>
              <a:t>&gt;35% 31-45 años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08696" y="3299506"/>
            <a:ext cx="1127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b="1" dirty="0">
                <a:solidFill>
                  <a:srgbClr val="00B050"/>
                </a:solidFill>
              </a:rPr>
              <a:t>&gt;33% 46-65 años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74400102"/>
              </p:ext>
            </p:extLst>
          </p:nvPr>
        </p:nvGraphicFramePr>
        <p:xfrm>
          <a:off x="381000" y="1756938"/>
          <a:ext cx="2742789" cy="188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71600" y="3795925"/>
            <a:ext cx="13823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Total: (658)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241851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chemeClr val="accent4">
                    <a:lumMod val="50000"/>
                  </a:schemeClr>
                </a:solidFill>
              </a:rPr>
              <a:t>73%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2766503"/>
            <a:ext cx="121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00" dirty="0">
                <a:solidFill>
                  <a:schemeClr val="accent4">
                    <a:lumMod val="50000"/>
                  </a:schemeClr>
                </a:solidFill>
              </a:rPr>
              <a:t>Ha buscado en Internet </a:t>
            </a:r>
            <a:r>
              <a:rPr lang="es-AR" sz="1100" dirty="0" err="1">
                <a:solidFill>
                  <a:schemeClr val="accent4">
                    <a:lumMod val="50000"/>
                  </a:schemeClr>
                </a:solidFill>
              </a:rPr>
              <a:t>info</a:t>
            </a:r>
            <a:r>
              <a:rPr lang="es-AR" sz="1100" dirty="0">
                <a:solidFill>
                  <a:schemeClr val="accent4">
                    <a:lumMod val="50000"/>
                  </a:schemeClr>
                </a:solidFill>
              </a:rPr>
              <a:t> sobre destino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2082000" y="2419350"/>
            <a:ext cx="838200" cy="347246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6" y="3376695"/>
            <a:ext cx="900113" cy="8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971800" y="1289506"/>
            <a:ext cx="5257800" cy="333071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027681" y="1152412"/>
            <a:ext cx="3222970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PÁGINAS WEB CONSULTADAS</a:t>
            </a:r>
          </a:p>
        </p:txBody>
      </p:sp>
    </p:spTree>
    <p:extLst>
      <p:ext uri="{BB962C8B-B14F-4D97-AF65-F5344CB8AC3E}">
        <p14:creationId xmlns:p14="http://schemas.microsoft.com/office/powerpoint/2010/main" val="425722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ÍNDICE</a:t>
            </a:r>
          </a:p>
        </p:txBody>
      </p:sp>
      <p:sp>
        <p:nvSpPr>
          <p:cNvPr id="10" name="Oval 9"/>
          <p:cNvSpPr/>
          <p:nvPr/>
        </p:nvSpPr>
        <p:spPr>
          <a:xfrm>
            <a:off x="8848016" y="4926213"/>
            <a:ext cx="209382" cy="157037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916026" y="4932949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2</a:t>
            </a:fld>
            <a:endParaRPr lang="en-US" sz="900" dirty="0">
              <a:solidFill>
                <a:srgbClr val="FFFFFF"/>
              </a:solidFill>
            </a:endParaRP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87388" y="2057401"/>
            <a:ext cx="6096000" cy="357188"/>
            <a:chOff x="673098" y="1737976"/>
            <a:chExt cx="7680926" cy="475488"/>
          </a:xfrm>
        </p:grpSpPr>
        <p:sp>
          <p:nvSpPr>
            <p:cNvPr id="7" name="Rektangel 30"/>
            <p:cNvSpPr>
              <a:spLocks noChangeArrowheads="1"/>
            </p:cNvSpPr>
            <p:nvPr/>
          </p:nvSpPr>
          <p:spPr bwMode="auto">
            <a:xfrm>
              <a:off x="690561" y="1737976"/>
              <a:ext cx="7663463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" name="Tekstboks 44"/>
            <p:cNvSpPr txBox="1">
              <a:spLocks noChangeArrowheads="1"/>
            </p:cNvSpPr>
            <p:nvPr/>
          </p:nvSpPr>
          <p:spPr bwMode="auto">
            <a:xfrm>
              <a:off x="1303384" y="1806130"/>
              <a:ext cx="6228250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sz="1600" dirty="0">
                  <a:solidFill>
                    <a:srgbClr val="171717"/>
                  </a:solidFill>
                </a:rPr>
                <a:t>Metodología Aplicada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9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699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b="1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Tekstboks 84"/>
            <p:cNvSpPr txBox="1">
              <a:spLocks noChangeArrowheads="1"/>
            </p:cNvSpPr>
            <p:nvPr/>
          </p:nvSpPr>
          <p:spPr bwMode="auto">
            <a:xfrm>
              <a:off x="692149" y="1791865"/>
              <a:ext cx="431834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b="1" kern="0" noProof="1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9" name="Group 46"/>
          <p:cNvGrpSpPr>
            <a:grpSpLocks/>
          </p:cNvGrpSpPr>
          <p:nvPr/>
        </p:nvGrpSpPr>
        <p:grpSpPr bwMode="auto">
          <a:xfrm>
            <a:off x="685800" y="2646760"/>
            <a:ext cx="6096000" cy="357188"/>
            <a:chOff x="673098" y="1737976"/>
            <a:chExt cx="7680926" cy="475488"/>
          </a:xfrm>
        </p:grpSpPr>
        <p:sp>
          <p:nvSpPr>
            <p:cNvPr id="20" name="Rektangel 30"/>
            <p:cNvSpPr>
              <a:spLocks noChangeArrowheads="1"/>
            </p:cNvSpPr>
            <p:nvPr/>
          </p:nvSpPr>
          <p:spPr bwMode="auto">
            <a:xfrm>
              <a:off x="690562" y="1737976"/>
              <a:ext cx="7663462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1" name="Tekstboks 44"/>
            <p:cNvSpPr txBox="1">
              <a:spLocks noChangeArrowheads="1"/>
            </p:cNvSpPr>
            <p:nvPr/>
          </p:nvSpPr>
          <p:spPr bwMode="auto">
            <a:xfrm>
              <a:off x="1303385" y="1806130"/>
              <a:ext cx="6075837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sz="1600" dirty="0">
                  <a:solidFill>
                    <a:srgbClr val="171717"/>
                  </a:solidFill>
                </a:rPr>
                <a:t>Análisis de resultados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700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b="1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3" name="Tekstboks 84"/>
            <p:cNvSpPr txBox="1">
              <a:spLocks noChangeArrowheads="1"/>
            </p:cNvSpPr>
            <p:nvPr/>
          </p:nvSpPr>
          <p:spPr bwMode="auto">
            <a:xfrm>
              <a:off x="692149" y="1791865"/>
              <a:ext cx="431834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b="1" kern="0" noProof="1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685800" y="3243262"/>
            <a:ext cx="6096000" cy="357188"/>
            <a:chOff x="673098" y="1737976"/>
            <a:chExt cx="7680926" cy="475488"/>
          </a:xfrm>
        </p:grpSpPr>
        <p:sp>
          <p:nvSpPr>
            <p:cNvPr id="25" name="Rektangel 30"/>
            <p:cNvSpPr>
              <a:spLocks noChangeArrowheads="1"/>
            </p:cNvSpPr>
            <p:nvPr/>
          </p:nvSpPr>
          <p:spPr bwMode="auto">
            <a:xfrm>
              <a:off x="690562" y="1737976"/>
              <a:ext cx="7663462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6" name="Tekstboks 44"/>
            <p:cNvSpPr txBox="1">
              <a:spLocks noChangeArrowheads="1"/>
            </p:cNvSpPr>
            <p:nvPr/>
          </p:nvSpPr>
          <p:spPr bwMode="auto">
            <a:xfrm>
              <a:off x="1303385" y="1806129"/>
              <a:ext cx="6152043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sz="1600" dirty="0">
                  <a:solidFill>
                    <a:srgbClr val="171717"/>
                  </a:solidFill>
                </a:rPr>
                <a:t>Conclusiones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700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b="1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" name="Tekstboks 84"/>
            <p:cNvSpPr txBox="1">
              <a:spLocks noChangeArrowheads="1"/>
            </p:cNvSpPr>
            <p:nvPr/>
          </p:nvSpPr>
          <p:spPr bwMode="auto">
            <a:xfrm>
              <a:off x="692149" y="1791865"/>
              <a:ext cx="431834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b="1" kern="0" noProof="1">
                  <a:solidFill>
                    <a:srgbClr val="FFFFFF"/>
                  </a:solidFill>
                  <a:latin typeface="Arial" charset="0"/>
                </a:rPr>
                <a:t>4</a:t>
              </a:r>
            </a:p>
          </p:txBody>
        </p:sp>
      </p:grpSp>
      <p:pic>
        <p:nvPicPr>
          <p:cNvPr id="34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685800"/>
            <a:ext cx="2286000" cy="4457700"/>
          </a:xfrm>
          <a:prstGeom prst="rect">
            <a:avLst/>
          </a:prstGeom>
        </p:spPr>
      </p:pic>
      <p:grpSp>
        <p:nvGrpSpPr>
          <p:cNvPr id="35" name="Group 40"/>
          <p:cNvGrpSpPr>
            <a:grpSpLocks/>
          </p:cNvGrpSpPr>
          <p:nvPr/>
        </p:nvGrpSpPr>
        <p:grpSpPr bwMode="auto">
          <a:xfrm>
            <a:off x="685800" y="1428751"/>
            <a:ext cx="6096000" cy="357188"/>
            <a:chOff x="673098" y="1737976"/>
            <a:chExt cx="7680926" cy="475488"/>
          </a:xfrm>
        </p:grpSpPr>
        <p:sp>
          <p:nvSpPr>
            <p:cNvPr id="36" name="Rektangel 30"/>
            <p:cNvSpPr>
              <a:spLocks noChangeArrowheads="1"/>
            </p:cNvSpPr>
            <p:nvPr/>
          </p:nvSpPr>
          <p:spPr bwMode="auto">
            <a:xfrm>
              <a:off x="690561" y="1737976"/>
              <a:ext cx="7663463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7" name="Tekstboks 44"/>
            <p:cNvSpPr txBox="1">
              <a:spLocks noChangeArrowheads="1"/>
            </p:cNvSpPr>
            <p:nvPr/>
          </p:nvSpPr>
          <p:spPr bwMode="auto">
            <a:xfrm>
              <a:off x="1303384" y="1806130"/>
              <a:ext cx="6228250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sz="1600" dirty="0">
                  <a:solidFill>
                    <a:srgbClr val="171717"/>
                  </a:solidFill>
                </a:rPr>
                <a:t>Objetivos a cubrir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699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b="1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9" name="Tekstboks 84"/>
            <p:cNvSpPr txBox="1">
              <a:spLocks noChangeArrowheads="1"/>
            </p:cNvSpPr>
            <p:nvPr/>
          </p:nvSpPr>
          <p:spPr bwMode="auto">
            <a:xfrm>
              <a:off x="692149" y="1791865"/>
              <a:ext cx="431834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b="1" kern="0" noProof="1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17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7387" y="4707731"/>
            <a:ext cx="87487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P.7 Pensando en la reserva del viaje, ¿reservaste transporte y alojamiento en paquete turístico completo, o contrataste el transporte y el alojamiento por separado? </a:t>
            </a:r>
            <a:r>
              <a:rPr lang="es-ES" sz="800" dirty="0">
                <a:solidFill>
                  <a:srgbClr val="FF3300"/>
                </a:solidFill>
              </a:rPr>
              <a:t>(% Sugerida y Única)</a:t>
            </a:r>
          </a:p>
        </p:txBody>
      </p:sp>
      <p:sp>
        <p:nvSpPr>
          <p:cNvPr id="59400" name="Rectangle 15"/>
          <p:cNvSpPr>
            <a:spLocks noChangeArrowheads="1"/>
          </p:cNvSpPr>
          <p:nvPr/>
        </p:nvSpPr>
        <p:spPr bwMode="auto">
          <a:xfrm>
            <a:off x="304800" y="57150"/>
            <a:ext cx="819785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3 de cada 10 señala que reservó su viaje en un paquete completo, mientras que 7 de cada 10 afirma que no reservó de forma “completa” el viaje. En cualquier caso, la reserva por internet es lo más habitual.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04800" y="4933950"/>
            <a:ext cx="8748712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P.9 ¿Y a través de qué </a:t>
            </a:r>
            <a:r>
              <a:rPr lang="es-ES" sz="800" b="1" u="sng" dirty="0">
                <a:solidFill>
                  <a:srgbClr val="616365"/>
                </a:solidFill>
              </a:rPr>
              <a:t>medio hizo sus reservas </a:t>
            </a:r>
            <a:r>
              <a:rPr lang="es-ES" sz="800" dirty="0">
                <a:solidFill>
                  <a:srgbClr val="616365"/>
                </a:solidFill>
              </a:rPr>
              <a:t>en lo que se refiere al</a:t>
            </a:r>
            <a:r>
              <a:rPr lang="es-ES" sz="800" u="sng" dirty="0">
                <a:solidFill>
                  <a:srgbClr val="616365"/>
                </a:solidFill>
              </a:rPr>
              <a:t> transporte</a:t>
            </a:r>
            <a:r>
              <a:rPr lang="es-ES" sz="800" dirty="0">
                <a:solidFill>
                  <a:srgbClr val="616365"/>
                </a:solidFill>
              </a:rPr>
              <a:t>? ¿Y al </a:t>
            </a:r>
            <a:r>
              <a:rPr lang="es-ES" sz="800" u="sng" dirty="0">
                <a:solidFill>
                  <a:srgbClr val="616365"/>
                </a:solidFill>
              </a:rPr>
              <a:t>alojamiento</a:t>
            </a:r>
            <a:r>
              <a:rPr lang="es-ES" sz="800" dirty="0">
                <a:solidFill>
                  <a:srgbClr val="616365"/>
                </a:solidFill>
              </a:rPr>
              <a:t>? </a:t>
            </a:r>
            <a:r>
              <a:rPr lang="es-ES" sz="800" dirty="0">
                <a:solidFill>
                  <a:srgbClr val="FF3300"/>
                </a:solidFill>
              </a:rPr>
              <a:t>(% Respuesta Sugerida)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13509" y="4825295"/>
            <a:ext cx="8748712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P.8 ¿Y a través de qué </a:t>
            </a:r>
            <a:r>
              <a:rPr lang="es-ES" sz="800" b="1" u="sng" dirty="0">
                <a:solidFill>
                  <a:srgbClr val="616365"/>
                </a:solidFill>
              </a:rPr>
              <a:t>medio hizo sus reservas </a:t>
            </a:r>
            <a:r>
              <a:rPr lang="es-ES" sz="800" dirty="0">
                <a:solidFill>
                  <a:srgbClr val="616365"/>
                </a:solidFill>
              </a:rPr>
              <a:t>del paquete turístico completo? </a:t>
            </a:r>
            <a:r>
              <a:rPr lang="es-ES" sz="800" dirty="0">
                <a:solidFill>
                  <a:srgbClr val="FF3300"/>
                </a:solidFill>
              </a:rPr>
              <a:t>(% Respuesta Sugerida)</a:t>
            </a:r>
          </a:p>
        </p:txBody>
      </p:sp>
      <p:grpSp>
        <p:nvGrpSpPr>
          <p:cNvPr id="50" name="2 Grupo"/>
          <p:cNvGrpSpPr/>
          <p:nvPr/>
        </p:nvGrpSpPr>
        <p:grpSpPr>
          <a:xfrm>
            <a:off x="838200" y="1213306"/>
            <a:ext cx="7012268" cy="762000"/>
            <a:chOff x="1371600" y="1047750"/>
            <a:chExt cx="6250268" cy="762000"/>
          </a:xfrm>
        </p:grpSpPr>
        <p:graphicFrame>
          <p:nvGraphicFramePr>
            <p:cNvPr id="53" name="Char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8170768"/>
                </p:ext>
              </p:extLst>
            </p:nvPr>
          </p:nvGraphicFramePr>
          <p:xfrm>
            <a:off x="1371600" y="1047750"/>
            <a:ext cx="6250268" cy="76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4" name="1 Rectángulo"/>
            <p:cNvSpPr/>
            <p:nvPr/>
          </p:nvSpPr>
          <p:spPr>
            <a:xfrm>
              <a:off x="2186635" y="1089452"/>
              <a:ext cx="135420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50" dirty="0">
                  <a:solidFill>
                    <a:schemeClr val="bg1"/>
                  </a:solidFill>
                </a:rPr>
                <a:t>Reservó paquete completo</a:t>
              </a:r>
            </a:p>
          </p:txBody>
        </p:sp>
        <p:sp>
          <p:nvSpPr>
            <p:cNvPr id="55" name="25 Rectángulo"/>
            <p:cNvSpPr/>
            <p:nvPr/>
          </p:nvSpPr>
          <p:spPr>
            <a:xfrm>
              <a:off x="4699660" y="1200150"/>
              <a:ext cx="220828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50" dirty="0">
                  <a:solidFill>
                    <a:schemeClr val="bg1"/>
                  </a:solidFill>
                </a:rPr>
                <a:t>No reservó paquete completo</a:t>
              </a:r>
            </a:p>
          </p:txBody>
        </p:sp>
      </p:grpSp>
      <p:grpSp>
        <p:nvGrpSpPr>
          <p:cNvPr id="56" name="6 Grupo"/>
          <p:cNvGrpSpPr/>
          <p:nvPr/>
        </p:nvGrpSpPr>
        <p:grpSpPr>
          <a:xfrm>
            <a:off x="925927" y="2011122"/>
            <a:ext cx="2545415" cy="2492958"/>
            <a:chOff x="925927" y="2011122"/>
            <a:chExt cx="2545415" cy="2492958"/>
          </a:xfrm>
        </p:grpSpPr>
        <p:graphicFrame>
          <p:nvGraphicFramePr>
            <p:cNvPr id="5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100676"/>
                </p:ext>
              </p:extLst>
            </p:nvPr>
          </p:nvGraphicFramePr>
          <p:xfrm>
            <a:off x="925927" y="2280106"/>
            <a:ext cx="2545415" cy="22239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219200" y="4261306"/>
              <a:ext cx="220027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800">
                  <a:solidFill>
                    <a:srgbClr val="616365"/>
                  </a:solidFill>
                  <a:latin typeface="+mj-lt"/>
                  <a:cs typeface="Times New Roman" pitchFamily="18" charset="0"/>
                </a:defRPr>
              </a:lvl1pPr>
              <a:lvl2pPr marL="742950" indent="-285750">
                <a:defRPr sz="2000">
                  <a:latin typeface="Arial" charset="0"/>
                </a:defRPr>
              </a:lvl2pPr>
              <a:lvl3pPr marL="1143000" indent="-228600">
                <a:defRPr sz="2000">
                  <a:latin typeface="Arial" charset="0"/>
                </a:defRPr>
              </a:lvl3pPr>
              <a:lvl4pPr marL="1600200" indent="-228600">
                <a:defRPr sz="2000">
                  <a:latin typeface="Arial" charset="0"/>
                </a:defRPr>
              </a:lvl4pPr>
              <a:lvl5pPr marL="2057400" indent="-228600">
                <a:defRPr sz="2000"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latin typeface="Arial" charset="0"/>
                </a:defRPr>
              </a:lvl9pPr>
            </a:lstStyle>
            <a:p>
              <a:r>
                <a:rPr lang="en-GB" dirty="0"/>
                <a:t>Base</a:t>
              </a:r>
              <a:r>
                <a:rPr lang="es-ES_tradnl" dirty="0"/>
                <a:t> Reservó paquete completo: (194)</a:t>
              </a:r>
              <a:endParaRPr lang="en-GB" dirty="0"/>
            </a:p>
          </p:txBody>
        </p:sp>
        <p:sp>
          <p:nvSpPr>
            <p:cNvPr id="59" name="30 Rectángulo redondeado"/>
            <p:cNvSpPr/>
            <p:nvPr/>
          </p:nvSpPr>
          <p:spPr>
            <a:xfrm>
              <a:off x="943544" y="2127705"/>
              <a:ext cx="2485456" cy="2333641"/>
            </a:xfrm>
            <a:prstGeom prst="roundRect">
              <a:avLst/>
            </a:prstGeom>
            <a:noFill/>
            <a:ln>
              <a:solidFill>
                <a:srgbClr val="007FC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1112381" y="2011122"/>
              <a:ext cx="2164219" cy="240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spcBef>
                  <a:spcPct val="50000"/>
                </a:spcBef>
                <a:buClr>
                  <a:srgbClr val="FF8300"/>
                </a:buClr>
                <a:buFont typeface="Wingdings" pitchFamily="2" charset="2"/>
                <a:buNone/>
                <a:defRPr sz="1400" b="1">
                  <a:solidFill>
                    <a:schemeClr val="accent1"/>
                  </a:solidFill>
                  <a:effectLst/>
                </a:defRPr>
              </a:lvl1pPr>
            </a:lstStyle>
            <a:p>
              <a:r>
                <a:rPr lang="es-ES" sz="1200" dirty="0"/>
                <a:t>PAQUETE COMPLETO</a:t>
              </a:r>
            </a:p>
          </p:txBody>
        </p:sp>
      </p:grpSp>
      <p:grpSp>
        <p:nvGrpSpPr>
          <p:cNvPr id="61" name="7 Grupo"/>
          <p:cNvGrpSpPr/>
          <p:nvPr/>
        </p:nvGrpSpPr>
        <p:grpSpPr>
          <a:xfrm>
            <a:off x="5791200" y="1822906"/>
            <a:ext cx="2133600" cy="2661887"/>
            <a:chOff x="5791200" y="1822906"/>
            <a:chExt cx="2133600" cy="2661887"/>
          </a:xfrm>
        </p:grpSpPr>
        <p:sp>
          <p:nvSpPr>
            <p:cNvPr id="63" name="46 Rectángulo redondeado"/>
            <p:cNvSpPr/>
            <p:nvPr/>
          </p:nvSpPr>
          <p:spPr>
            <a:xfrm>
              <a:off x="5791200" y="2151152"/>
              <a:ext cx="2133600" cy="2333641"/>
            </a:xfrm>
            <a:prstGeom prst="roundRect">
              <a:avLst/>
            </a:prstGeom>
            <a:noFill/>
            <a:ln>
              <a:solidFill>
                <a:srgbClr val="007FC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5895298" y="1994414"/>
              <a:ext cx="1584325" cy="240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spcBef>
                  <a:spcPct val="50000"/>
                </a:spcBef>
                <a:buClr>
                  <a:srgbClr val="FF8300"/>
                </a:buClr>
                <a:buFont typeface="Wingdings" pitchFamily="2" charset="2"/>
                <a:buNone/>
                <a:defRPr sz="1400" b="1">
                  <a:solidFill>
                    <a:schemeClr val="accent1"/>
                  </a:solidFill>
                  <a:effectLst/>
                </a:defRPr>
              </a:lvl1pPr>
            </a:lstStyle>
            <a:p>
              <a:r>
                <a:rPr lang="es-ES" sz="1200" dirty="0"/>
                <a:t>ALOJAMIENTO</a:t>
              </a:r>
            </a:p>
          </p:txBody>
        </p:sp>
        <p:grpSp>
          <p:nvGrpSpPr>
            <p:cNvPr id="65" name="42 Grupo"/>
            <p:cNvGrpSpPr>
              <a:grpSpLocks noChangeAspect="1"/>
            </p:cNvGrpSpPr>
            <p:nvPr/>
          </p:nvGrpSpPr>
          <p:grpSpPr>
            <a:xfrm>
              <a:off x="7389000" y="1822906"/>
              <a:ext cx="504000" cy="504000"/>
              <a:chOff x="6524625" y="4755937"/>
              <a:chExt cx="1371600" cy="1371600"/>
            </a:xfrm>
          </p:grpSpPr>
          <p:sp>
            <p:nvSpPr>
              <p:cNvPr id="66" name="Oval 3"/>
              <p:cNvSpPr/>
              <p:nvPr/>
            </p:nvSpPr>
            <p:spPr>
              <a:xfrm>
                <a:off x="6524625" y="4755937"/>
                <a:ext cx="1371600" cy="1371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7" name="Picture 64" descr="Hotel bed_2.wm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5354" y="5185794"/>
                <a:ext cx="710142" cy="51188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8" name="8 Grupo"/>
          <p:cNvGrpSpPr/>
          <p:nvPr/>
        </p:nvGrpSpPr>
        <p:grpSpPr>
          <a:xfrm>
            <a:off x="3581400" y="1820506"/>
            <a:ext cx="4419600" cy="2701157"/>
            <a:chOff x="3581400" y="1820506"/>
            <a:chExt cx="4419600" cy="2701157"/>
          </a:xfrm>
        </p:grpSpPr>
        <p:graphicFrame>
          <p:nvGraphicFramePr>
            <p:cNvPr id="6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4432878"/>
                </p:ext>
              </p:extLst>
            </p:nvPr>
          </p:nvGraphicFramePr>
          <p:xfrm>
            <a:off x="3638509" y="2297689"/>
            <a:ext cx="2533691" cy="22239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0" name="34 Rectángulo redondeado"/>
            <p:cNvSpPr/>
            <p:nvPr/>
          </p:nvSpPr>
          <p:spPr>
            <a:xfrm>
              <a:off x="3581400" y="2140861"/>
              <a:ext cx="2133600" cy="2333641"/>
            </a:xfrm>
            <a:prstGeom prst="roundRect">
              <a:avLst/>
            </a:prstGeom>
            <a:noFill/>
            <a:ln>
              <a:solidFill>
                <a:srgbClr val="007FC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Text Box 17"/>
            <p:cNvSpPr txBox="1">
              <a:spLocks noChangeArrowheads="1"/>
            </p:cNvSpPr>
            <p:nvPr/>
          </p:nvSpPr>
          <p:spPr bwMode="auto">
            <a:xfrm>
              <a:off x="3716794" y="1992014"/>
              <a:ext cx="1584325" cy="240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spcBef>
                  <a:spcPct val="50000"/>
                </a:spcBef>
                <a:buClr>
                  <a:srgbClr val="FF8300"/>
                </a:buClr>
                <a:buFont typeface="Wingdings" pitchFamily="2" charset="2"/>
                <a:buNone/>
                <a:defRPr sz="1400" b="1">
                  <a:solidFill>
                    <a:schemeClr val="accent1"/>
                  </a:solidFill>
                  <a:effectLst/>
                </a:defRPr>
              </a:lvl1pPr>
            </a:lstStyle>
            <a:p>
              <a:r>
                <a:rPr lang="es-ES" sz="1200" dirty="0"/>
                <a:t>TRANSPORTE</a:t>
              </a:r>
            </a:p>
          </p:txBody>
        </p:sp>
        <p:grpSp>
          <p:nvGrpSpPr>
            <p:cNvPr id="72" name="39 Grupo"/>
            <p:cNvGrpSpPr>
              <a:grpSpLocks noChangeAspect="1"/>
            </p:cNvGrpSpPr>
            <p:nvPr/>
          </p:nvGrpSpPr>
          <p:grpSpPr>
            <a:xfrm>
              <a:off x="5190448" y="1820506"/>
              <a:ext cx="504000" cy="504000"/>
              <a:chOff x="762000" y="4953000"/>
              <a:chExt cx="1371600" cy="1371600"/>
            </a:xfrm>
          </p:grpSpPr>
          <p:sp>
            <p:nvSpPr>
              <p:cNvPr id="74" name="Oval 14"/>
              <p:cNvSpPr/>
              <p:nvPr/>
            </p:nvSpPr>
            <p:spPr>
              <a:xfrm>
                <a:off x="762000" y="4953000"/>
                <a:ext cx="1371600" cy="1371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Picture 59" descr="noun_project_59.wm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351" y="5340158"/>
                <a:ext cx="1018898" cy="597285"/>
              </a:xfrm>
              <a:prstGeom prst="rect">
                <a:avLst/>
              </a:prstGeom>
              <a:noFill/>
            </p:spPr>
          </p:pic>
        </p:grp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4832350" y="4292828"/>
              <a:ext cx="316865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800" dirty="0">
                  <a:solidFill>
                    <a:srgbClr val="616365"/>
                  </a:solidFill>
                  <a:cs typeface="Times New Roman" pitchFamily="18" charset="0"/>
                </a:rPr>
                <a:t>Base</a:t>
              </a:r>
              <a:r>
                <a:rPr lang="es-ES_tradnl" sz="800" dirty="0">
                  <a:solidFill>
                    <a:srgbClr val="616365"/>
                  </a:solidFill>
                  <a:cs typeface="Times New Roman" pitchFamily="18" charset="0"/>
                </a:rPr>
                <a:t> No reservó paquete completo: (464)</a:t>
              </a:r>
              <a:endParaRPr lang="en-GB" sz="800" dirty="0">
                <a:solidFill>
                  <a:srgbClr val="616365"/>
                </a:solidFill>
                <a:cs typeface="Times New Roman" pitchFamily="18" charset="0"/>
              </a:endParaRPr>
            </a:p>
          </p:txBody>
        </p:sp>
      </p:grp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7641000" y="1384942"/>
            <a:ext cx="13823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Total: (658)</a:t>
            </a:r>
          </a:p>
        </p:txBody>
      </p:sp>
      <p:graphicFrame>
        <p:nvGraphicFramePr>
          <p:cNvPr id="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18804"/>
              </p:ext>
            </p:extLst>
          </p:nvPr>
        </p:nvGraphicFramePr>
        <p:xfrm>
          <a:off x="5881490" y="2284298"/>
          <a:ext cx="2533691" cy="222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1371600" y="1013592"/>
            <a:ext cx="1127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&gt;34% Madrid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789448" y="8904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&gt;75% País extranjero</a:t>
            </a:r>
          </a:p>
          <a:p>
            <a:r>
              <a:rPr lang="es-AR" sz="800" b="1" dirty="0">
                <a:solidFill>
                  <a:srgbClr val="00B050"/>
                </a:solidFill>
              </a:rPr>
              <a:t>&gt;76% Barcelona</a:t>
            </a:r>
          </a:p>
        </p:txBody>
      </p:sp>
    </p:spTree>
    <p:extLst>
      <p:ext uri="{BB962C8B-B14F-4D97-AF65-F5344CB8AC3E}">
        <p14:creationId xmlns:p14="http://schemas.microsoft.com/office/powerpoint/2010/main" val="35235272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81000" y="133350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Cuando se realiza algún tipo de reserva, la mayoría lo hace con una antelación de entre 1 y 4 meses.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904937"/>
              </p:ext>
            </p:extLst>
          </p:nvPr>
        </p:nvGraphicFramePr>
        <p:xfrm>
          <a:off x="1108166" y="1428750"/>
          <a:ext cx="5987769" cy="35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1143000" y="1165502"/>
            <a:ext cx="6248400" cy="3463648"/>
          </a:xfrm>
          <a:prstGeom prst="roundRect">
            <a:avLst/>
          </a:prstGeom>
          <a:noFill/>
          <a:ln>
            <a:solidFill>
              <a:srgbClr val="6ECF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8 Grupo"/>
          <p:cNvGrpSpPr/>
          <p:nvPr/>
        </p:nvGrpSpPr>
        <p:grpSpPr>
          <a:xfrm>
            <a:off x="838200" y="1098150"/>
            <a:ext cx="864000" cy="864000"/>
            <a:chOff x="762000" y="1219200"/>
            <a:chExt cx="1371600" cy="1371600"/>
          </a:xfrm>
        </p:grpSpPr>
        <p:sp>
          <p:nvSpPr>
            <p:cNvPr id="10" name="Oval 3"/>
            <p:cNvSpPr/>
            <p:nvPr/>
          </p:nvSpPr>
          <p:spPr>
            <a:xfrm>
              <a:off x="762000" y="1219200"/>
              <a:ext cx="1371600" cy="137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8" descr="Plan.e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3071" y="1507236"/>
              <a:ext cx="689458" cy="795528"/>
            </a:xfrm>
            <a:prstGeom prst="rect">
              <a:avLst/>
            </a:prstGeom>
            <a:noFill/>
          </p:spPr>
        </p:pic>
      </p:grp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495800" y="4279672"/>
            <a:ext cx="2455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Ha realizado algún tipo de reserva: (564)</a:t>
            </a:r>
            <a:endParaRPr lang="en-GB" dirty="0"/>
          </a:p>
        </p:txBody>
      </p:sp>
      <p:sp>
        <p:nvSpPr>
          <p:cNvPr id="65544" name="Rectangle 10"/>
          <p:cNvSpPr>
            <a:spLocks noChangeArrowheads="1"/>
          </p:cNvSpPr>
          <p:nvPr/>
        </p:nvSpPr>
        <p:spPr bwMode="auto">
          <a:xfrm>
            <a:off x="216161" y="4857750"/>
            <a:ext cx="91678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P.10 ¿Con qué </a:t>
            </a:r>
            <a:r>
              <a:rPr lang="es-ES" sz="800" b="1" u="sng" dirty="0">
                <a:solidFill>
                  <a:srgbClr val="616365"/>
                </a:solidFill>
              </a:rPr>
              <a:t>antelación has realizado </a:t>
            </a:r>
            <a:r>
              <a:rPr lang="es-ES" sz="800" dirty="0">
                <a:solidFill>
                  <a:srgbClr val="616365"/>
                </a:solidFill>
              </a:rPr>
              <a:t>la reserva para tu viaje? </a:t>
            </a:r>
            <a:r>
              <a:rPr lang="es-ES" sz="800" dirty="0">
                <a:solidFill>
                  <a:srgbClr val="FF3300"/>
                </a:solidFill>
              </a:rPr>
              <a:t>(% Respuesta Única)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973262" y="1087862"/>
            <a:ext cx="2751138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PLANIFICACIÓN DEL VIAJE</a:t>
            </a:r>
          </a:p>
        </p:txBody>
      </p:sp>
    </p:spTree>
    <p:extLst>
      <p:ext uri="{BB962C8B-B14F-4D97-AF65-F5344CB8AC3E}">
        <p14:creationId xmlns:p14="http://schemas.microsoft.com/office/powerpoint/2010/main" val="10073923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81000" y="209550"/>
            <a:ext cx="778986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7 de cada 10 personas influyeron en la decisión de la elección del destino del viaje, principalmente la pareja y sobre todo entre hombres.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873485"/>
              </p:ext>
            </p:extLst>
          </p:nvPr>
        </p:nvGraphicFramePr>
        <p:xfrm>
          <a:off x="4275932" y="1382034"/>
          <a:ext cx="4554998" cy="278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544" name="Rectangle 10"/>
          <p:cNvSpPr>
            <a:spLocks noChangeArrowheads="1"/>
          </p:cNvSpPr>
          <p:nvPr/>
        </p:nvSpPr>
        <p:spPr bwMode="auto">
          <a:xfrm>
            <a:off x="280987" y="4705350"/>
            <a:ext cx="91678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800" dirty="0">
                <a:solidFill>
                  <a:srgbClr val="616365"/>
                </a:solidFill>
              </a:rPr>
              <a:t>P.11 ¿</a:t>
            </a:r>
            <a:r>
              <a:rPr lang="es-ES" sz="800" b="1" u="sng" dirty="0">
                <a:solidFill>
                  <a:srgbClr val="616365"/>
                </a:solidFill>
              </a:rPr>
              <a:t>Quién tomó la decisión </a:t>
            </a:r>
            <a:r>
              <a:rPr lang="es-ES" sz="800" dirty="0">
                <a:solidFill>
                  <a:srgbClr val="616365"/>
                </a:solidFill>
              </a:rPr>
              <a:t>o influyó en la elección de viajar a este destino? </a:t>
            </a:r>
            <a:r>
              <a:rPr lang="es-ES" sz="800" dirty="0">
                <a:solidFill>
                  <a:srgbClr val="FF0000"/>
                </a:solidFill>
              </a:rPr>
              <a:t>SUGERIDA.</a:t>
            </a:r>
            <a:r>
              <a:rPr lang="es-ES_tradnl" sz="800" dirty="0">
                <a:solidFill>
                  <a:srgbClr val="FF0000"/>
                </a:solidFill>
              </a:rPr>
              <a:t> 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_tradnl" sz="800" dirty="0">
                <a:solidFill>
                  <a:srgbClr val="616365"/>
                </a:solidFill>
              </a:rPr>
              <a:t>P.11b ¿</a:t>
            </a:r>
            <a:r>
              <a:rPr lang="es-ES_tradnl" sz="800" b="1" u="sng" dirty="0">
                <a:solidFill>
                  <a:srgbClr val="616365"/>
                </a:solidFill>
              </a:rPr>
              <a:t>Quién decidió o influyó en la decisión de este destino</a:t>
            </a:r>
            <a:r>
              <a:rPr lang="es-ES_tradnl" sz="800" dirty="0">
                <a:solidFill>
                  <a:srgbClr val="616365"/>
                </a:solidFill>
              </a:rPr>
              <a:t>? Puedes escoger varias opciones. </a:t>
            </a:r>
            <a:r>
              <a:rPr lang="es-ES_tradnl" sz="800" dirty="0">
                <a:solidFill>
                  <a:srgbClr val="FF0000"/>
                </a:solidFill>
              </a:rPr>
              <a:t>SUGERIDA. PUEDE SER MÚLTIPLE. SOLO SI FUE ACOMPAÑADO</a:t>
            </a:r>
            <a:endParaRPr lang="es-AR" sz="800" dirty="0">
              <a:solidFill>
                <a:srgbClr val="FF0000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sz="8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73038"/>
              </p:ext>
            </p:extLst>
          </p:nvPr>
        </p:nvGraphicFramePr>
        <p:xfrm>
          <a:off x="280987" y="1548986"/>
          <a:ext cx="4165784" cy="272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90600" y="4274277"/>
            <a:ext cx="13823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Total: (658)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277539" y="4288835"/>
            <a:ext cx="29677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</a:t>
            </a:r>
            <a:r>
              <a:rPr lang="en-GB" dirty="0" err="1"/>
              <a:t>otros</a:t>
            </a:r>
            <a:r>
              <a:rPr lang="en-GB" dirty="0"/>
              <a:t> me </a:t>
            </a:r>
            <a:r>
              <a:rPr lang="en-GB" dirty="0" err="1"/>
              <a:t>ayudaron</a:t>
            </a:r>
            <a:r>
              <a:rPr lang="en-GB" dirty="0"/>
              <a:t> a </a:t>
            </a:r>
            <a:r>
              <a:rPr lang="en-GB" dirty="0" err="1"/>
              <a:t>decidir</a:t>
            </a:r>
            <a:r>
              <a:rPr lang="en-GB" dirty="0"/>
              <a:t> o </a:t>
            </a:r>
            <a:r>
              <a:rPr lang="en-GB" dirty="0" err="1"/>
              <a:t>decidieron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mi: (457)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45297" y="1657350"/>
            <a:ext cx="1127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&gt;65% Hombres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0897" y="2689405"/>
            <a:ext cx="1127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&gt;21% 46-65 años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7600" y="2280106"/>
            <a:ext cx="1645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&gt;29% 18-30 años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657350"/>
            <a:ext cx="4038600" cy="1524000"/>
          </a:xfrm>
          <a:prstGeom prst="rect">
            <a:avLst/>
          </a:prstGeom>
          <a:noFill/>
          <a:ln w="95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Striped Right Arrow 14"/>
          <p:cNvSpPr/>
          <p:nvPr/>
        </p:nvSpPr>
        <p:spPr>
          <a:xfrm>
            <a:off x="4191000" y="2114550"/>
            <a:ext cx="533400" cy="444044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oup 37"/>
          <p:cNvGrpSpPr>
            <a:grpSpLocks noChangeAspect="1"/>
          </p:cNvGrpSpPr>
          <p:nvPr/>
        </p:nvGrpSpPr>
        <p:grpSpPr>
          <a:xfrm>
            <a:off x="5598401" y="1389891"/>
            <a:ext cx="454423" cy="455128"/>
            <a:chOff x="8666662" y="4365104"/>
            <a:chExt cx="1289590" cy="129159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Freeform 38"/>
            <p:cNvSpPr/>
            <p:nvPr/>
          </p:nvSpPr>
          <p:spPr>
            <a:xfrm>
              <a:off x="8666662" y="4365104"/>
              <a:ext cx="512808" cy="1291595"/>
            </a:xfrm>
            <a:custGeom>
              <a:avLst/>
              <a:gdLst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630951 h 1291595"/>
                <a:gd name="connsiteX27" fmla="*/ 122168 w 512808"/>
                <a:gd name="connsiteY27" fmla="*/ 405460 h 1291595"/>
                <a:gd name="connsiteX28" fmla="*/ 119736 w 512808"/>
                <a:gd name="connsiteY28" fmla="*/ 399589 h 1291595"/>
                <a:gd name="connsiteX29" fmla="*/ 106804 w 512808"/>
                <a:gd name="connsiteY29" fmla="*/ 394232 h 1291595"/>
                <a:gd name="connsiteX30" fmla="*/ 88516 w 512808"/>
                <a:gd name="connsiteY30" fmla="*/ 412520 h 1291595"/>
                <a:gd name="connsiteX31" fmla="*/ 88516 w 512808"/>
                <a:gd name="connsiteY31" fmla="*/ 735984 h 1291595"/>
                <a:gd name="connsiteX32" fmla="*/ 88703 w 512808"/>
                <a:gd name="connsiteY32" fmla="*/ 736435 h 1291595"/>
                <a:gd name="connsiteX33" fmla="*/ 87847 w 512808"/>
                <a:gd name="connsiteY33" fmla="*/ 740674 h 1291595"/>
                <a:gd name="connsiteX34" fmla="*/ 45720 w 512808"/>
                <a:gd name="connsiteY34" fmla="*/ 768598 h 1291595"/>
                <a:gd name="connsiteX35" fmla="*/ 0 w 512808"/>
                <a:gd name="connsiteY35" fmla="*/ 722878 h 1291595"/>
                <a:gd name="connsiteX36" fmla="*/ 0 w 512808"/>
                <a:gd name="connsiteY36" fmla="*/ 350381 h 1291595"/>
                <a:gd name="connsiteX37" fmla="*/ 85839 w 512808"/>
                <a:gd name="connsiteY37" fmla="*/ 264542 h 1291595"/>
                <a:gd name="connsiteX38" fmla="*/ 251550 w 512808"/>
                <a:gd name="connsiteY38" fmla="*/ 0 h 1291595"/>
                <a:gd name="connsiteX39" fmla="*/ 374038 w 512808"/>
                <a:gd name="connsiteY39" fmla="*/ 122488 h 1291595"/>
                <a:gd name="connsiteX40" fmla="*/ 251550 w 512808"/>
                <a:gd name="connsiteY40" fmla="*/ 244976 h 1291595"/>
                <a:gd name="connsiteX41" fmla="*/ 129062 w 512808"/>
                <a:gd name="connsiteY41" fmla="*/ 122488 h 1291595"/>
                <a:gd name="connsiteX42" fmla="*/ 251550 w 512808"/>
                <a:gd name="connsiteY42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405460 h 1291595"/>
                <a:gd name="connsiteX27" fmla="*/ 119736 w 512808"/>
                <a:gd name="connsiteY27" fmla="*/ 399589 h 1291595"/>
                <a:gd name="connsiteX28" fmla="*/ 106804 w 512808"/>
                <a:gd name="connsiteY28" fmla="*/ 394232 h 1291595"/>
                <a:gd name="connsiteX29" fmla="*/ 88516 w 512808"/>
                <a:gd name="connsiteY29" fmla="*/ 412520 h 1291595"/>
                <a:gd name="connsiteX30" fmla="*/ 88516 w 512808"/>
                <a:gd name="connsiteY30" fmla="*/ 735984 h 1291595"/>
                <a:gd name="connsiteX31" fmla="*/ 88703 w 512808"/>
                <a:gd name="connsiteY31" fmla="*/ 736435 h 1291595"/>
                <a:gd name="connsiteX32" fmla="*/ 87847 w 512808"/>
                <a:gd name="connsiteY32" fmla="*/ 740674 h 1291595"/>
                <a:gd name="connsiteX33" fmla="*/ 45720 w 512808"/>
                <a:gd name="connsiteY33" fmla="*/ 768598 h 1291595"/>
                <a:gd name="connsiteX34" fmla="*/ 0 w 512808"/>
                <a:gd name="connsiteY34" fmla="*/ 722878 h 1291595"/>
                <a:gd name="connsiteX35" fmla="*/ 0 w 512808"/>
                <a:gd name="connsiteY35" fmla="*/ 350381 h 1291595"/>
                <a:gd name="connsiteX36" fmla="*/ 85839 w 512808"/>
                <a:gd name="connsiteY36" fmla="*/ 264542 h 1291595"/>
                <a:gd name="connsiteX37" fmla="*/ 251550 w 512808"/>
                <a:gd name="connsiteY37" fmla="*/ 0 h 1291595"/>
                <a:gd name="connsiteX38" fmla="*/ 374038 w 512808"/>
                <a:gd name="connsiteY38" fmla="*/ 122488 h 1291595"/>
                <a:gd name="connsiteX39" fmla="*/ 251550 w 512808"/>
                <a:gd name="connsiteY39" fmla="*/ 244976 h 1291595"/>
                <a:gd name="connsiteX40" fmla="*/ 129062 w 512808"/>
                <a:gd name="connsiteY40" fmla="*/ 122488 h 1291595"/>
                <a:gd name="connsiteX41" fmla="*/ 251550 w 512808"/>
                <a:gd name="connsiteY41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1232159 h 1291595"/>
                <a:gd name="connsiteX18" fmla="*/ 331204 w 512808"/>
                <a:gd name="connsiteY18" fmla="*/ 1291595 h 1291595"/>
                <a:gd name="connsiteX19" fmla="*/ 271768 w 512808"/>
                <a:gd name="connsiteY19" fmla="*/ 1232159 h 1291595"/>
                <a:gd name="connsiteX20" fmla="*/ 271768 w 512808"/>
                <a:gd name="connsiteY20" fmla="*/ 768598 h 1291595"/>
                <a:gd name="connsiteX21" fmla="*/ 241040 w 512808"/>
                <a:gd name="connsiteY21" fmla="*/ 768598 h 1291595"/>
                <a:gd name="connsiteX22" fmla="*/ 241040 w 512808"/>
                <a:gd name="connsiteY22" fmla="*/ 1232159 h 1291595"/>
                <a:gd name="connsiteX23" fmla="*/ 181604 w 512808"/>
                <a:gd name="connsiteY23" fmla="*/ 1291595 h 1291595"/>
                <a:gd name="connsiteX24" fmla="*/ 122168 w 512808"/>
                <a:gd name="connsiteY24" fmla="*/ 1232159 h 1291595"/>
                <a:gd name="connsiteX25" fmla="*/ 122168 w 512808"/>
                <a:gd name="connsiteY25" fmla="*/ 405460 h 1291595"/>
                <a:gd name="connsiteX26" fmla="*/ 119736 w 512808"/>
                <a:gd name="connsiteY26" fmla="*/ 399589 h 1291595"/>
                <a:gd name="connsiteX27" fmla="*/ 106804 w 512808"/>
                <a:gd name="connsiteY27" fmla="*/ 394232 h 1291595"/>
                <a:gd name="connsiteX28" fmla="*/ 88516 w 512808"/>
                <a:gd name="connsiteY28" fmla="*/ 412520 h 1291595"/>
                <a:gd name="connsiteX29" fmla="*/ 88516 w 512808"/>
                <a:gd name="connsiteY29" fmla="*/ 735984 h 1291595"/>
                <a:gd name="connsiteX30" fmla="*/ 88703 w 512808"/>
                <a:gd name="connsiteY30" fmla="*/ 736435 h 1291595"/>
                <a:gd name="connsiteX31" fmla="*/ 87847 w 512808"/>
                <a:gd name="connsiteY31" fmla="*/ 740674 h 1291595"/>
                <a:gd name="connsiteX32" fmla="*/ 45720 w 512808"/>
                <a:gd name="connsiteY32" fmla="*/ 768598 h 1291595"/>
                <a:gd name="connsiteX33" fmla="*/ 0 w 512808"/>
                <a:gd name="connsiteY33" fmla="*/ 722878 h 1291595"/>
                <a:gd name="connsiteX34" fmla="*/ 0 w 512808"/>
                <a:gd name="connsiteY34" fmla="*/ 350381 h 1291595"/>
                <a:gd name="connsiteX35" fmla="*/ 85839 w 512808"/>
                <a:gd name="connsiteY35" fmla="*/ 264542 h 1291595"/>
                <a:gd name="connsiteX36" fmla="*/ 251550 w 512808"/>
                <a:gd name="connsiteY36" fmla="*/ 0 h 1291595"/>
                <a:gd name="connsiteX37" fmla="*/ 374038 w 512808"/>
                <a:gd name="connsiteY37" fmla="*/ 122488 h 1291595"/>
                <a:gd name="connsiteX38" fmla="*/ 251550 w 512808"/>
                <a:gd name="connsiteY38" fmla="*/ 244976 h 1291595"/>
                <a:gd name="connsiteX39" fmla="*/ 129062 w 512808"/>
                <a:gd name="connsiteY39" fmla="*/ 122488 h 1291595"/>
                <a:gd name="connsiteX40" fmla="*/ 251550 w 512808"/>
                <a:gd name="connsiteY40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1232159 h 1291595"/>
                <a:gd name="connsiteX17" fmla="*/ 331204 w 512808"/>
                <a:gd name="connsiteY17" fmla="*/ 1291595 h 1291595"/>
                <a:gd name="connsiteX18" fmla="*/ 271768 w 512808"/>
                <a:gd name="connsiteY18" fmla="*/ 1232159 h 1291595"/>
                <a:gd name="connsiteX19" fmla="*/ 271768 w 512808"/>
                <a:gd name="connsiteY19" fmla="*/ 768598 h 1291595"/>
                <a:gd name="connsiteX20" fmla="*/ 241040 w 512808"/>
                <a:gd name="connsiteY20" fmla="*/ 768598 h 1291595"/>
                <a:gd name="connsiteX21" fmla="*/ 241040 w 512808"/>
                <a:gd name="connsiteY21" fmla="*/ 1232159 h 1291595"/>
                <a:gd name="connsiteX22" fmla="*/ 181604 w 512808"/>
                <a:gd name="connsiteY22" fmla="*/ 1291595 h 1291595"/>
                <a:gd name="connsiteX23" fmla="*/ 122168 w 512808"/>
                <a:gd name="connsiteY23" fmla="*/ 1232159 h 1291595"/>
                <a:gd name="connsiteX24" fmla="*/ 122168 w 512808"/>
                <a:gd name="connsiteY24" fmla="*/ 405460 h 1291595"/>
                <a:gd name="connsiteX25" fmla="*/ 119736 w 512808"/>
                <a:gd name="connsiteY25" fmla="*/ 399589 h 1291595"/>
                <a:gd name="connsiteX26" fmla="*/ 106804 w 512808"/>
                <a:gd name="connsiteY26" fmla="*/ 394232 h 1291595"/>
                <a:gd name="connsiteX27" fmla="*/ 88516 w 512808"/>
                <a:gd name="connsiteY27" fmla="*/ 412520 h 1291595"/>
                <a:gd name="connsiteX28" fmla="*/ 88516 w 512808"/>
                <a:gd name="connsiteY28" fmla="*/ 735984 h 1291595"/>
                <a:gd name="connsiteX29" fmla="*/ 88703 w 512808"/>
                <a:gd name="connsiteY29" fmla="*/ 736435 h 1291595"/>
                <a:gd name="connsiteX30" fmla="*/ 87847 w 512808"/>
                <a:gd name="connsiteY30" fmla="*/ 740674 h 1291595"/>
                <a:gd name="connsiteX31" fmla="*/ 45720 w 512808"/>
                <a:gd name="connsiteY31" fmla="*/ 768598 h 1291595"/>
                <a:gd name="connsiteX32" fmla="*/ 0 w 512808"/>
                <a:gd name="connsiteY32" fmla="*/ 722878 h 1291595"/>
                <a:gd name="connsiteX33" fmla="*/ 0 w 512808"/>
                <a:gd name="connsiteY33" fmla="*/ 350381 h 1291595"/>
                <a:gd name="connsiteX34" fmla="*/ 85839 w 512808"/>
                <a:gd name="connsiteY34" fmla="*/ 264542 h 1291595"/>
                <a:gd name="connsiteX35" fmla="*/ 251550 w 512808"/>
                <a:gd name="connsiteY35" fmla="*/ 0 h 1291595"/>
                <a:gd name="connsiteX36" fmla="*/ 374038 w 512808"/>
                <a:gd name="connsiteY36" fmla="*/ 122488 h 1291595"/>
                <a:gd name="connsiteX37" fmla="*/ 251550 w 512808"/>
                <a:gd name="connsiteY37" fmla="*/ 244976 h 1291595"/>
                <a:gd name="connsiteX38" fmla="*/ 129062 w 512808"/>
                <a:gd name="connsiteY38" fmla="*/ 122488 h 1291595"/>
                <a:gd name="connsiteX39" fmla="*/ 251550 w 512808"/>
                <a:gd name="connsiteY39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2808" h="1291595">
                  <a:moveTo>
                    <a:pt x="85839" y="264542"/>
                  </a:moveTo>
                  <a:lnTo>
                    <a:pt x="91440" y="264542"/>
                  </a:lnTo>
                  <a:lnTo>
                    <a:pt x="122168" y="264542"/>
                  </a:lnTo>
                  <a:lnTo>
                    <a:pt x="390640" y="264542"/>
                  </a:lnTo>
                  <a:lnTo>
                    <a:pt x="421368" y="264542"/>
                  </a:lnTo>
                  <a:lnTo>
                    <a:pt x="426969" y="264542"/>
                  </a:lnTo>
                  <a:cubicBezTo>
                    <a:pt x="474377" y="264542"/>
                    <a:pt x="512808" y="302973"/>
                    <a:pt x="512808" y="350381"/>
                  </a:cubicBezTo>
                  <a:lnTo>
                    <a:pt x="512808" y="722878"/>
                  </a:lnTo>
                  <a:cubicBezTo>
                    <a:pt x="512808" y="748128"/>
                    <a:pt x="492338" y="768598"/>
                    <a:pt x="467088" y="768598"/>
                  </a:cubicBezTo>
                  <a:cubicBezTo>
                    <a:pt x="448151" y="768598"/>
                    <a:pt x="431902" y="757084"/>
                    <a:pt x="424961" y="740674"/>
                  </a:cubicBezTo>
                  <a:lnTo>
                    <a:pt x="424105" y="736435"/>
                  </a:lnTo>
                  <a:lnTo>
                    <a:pt x="424292" y="735984"/>
                  </a:lnTo>
                  <a:lnTo>
                    <a:pt x="424292" y="412520"/>
                  </a:lnTo>
                  <a:cubicBezTo>
                    <a:pt x="424292" y="402420"/>
                    <a:pt x="416104" y="394232"/>
                    <a:pt x="406004" y="394232"/>
                  </a:cubicBezTo>
                  <a:cubicBezTo>
                    <a:pt x="400954" y="394232"/>
                    <a:pt x="396382" y="396279"/>
                    <a:pt x="393073" y="399589"/>
                  </a:cubicBezTo>
                  <a:lnTo>
                    <a:pt x="390640" y="405461"/>
                  </a:lnTo>
                  <a:lnTo>
                    <a:pt x="390640" y="1232159"/>
                  </a:lnTo>
                  <a:cubicBezTo>
                    <a:pt x="390640" y="1264985"/>
                    <a:pt x="364030" y="1291595"/>
                    <a:pt x="331204" y="1291595"/>
                  </a:cubicBezTo>
                  <a:cubicBezTo>
                    <a:pt x="298378" y="1291595"/>
                    <a:pt x="271768" y="1264985"/>
                    <a:pt x="271768" y="1232159"/>
                  </a:cubicBezTo>
                  <a:lnTo>
                    <a:pt x="271768" y="768598"/>
                  </a:lnTo>
                  <a:lnTo>
                    <a:pt x="241040" y="768598"/>
                  </a:lnTo>
                  <a:lnTo>
                    <a:pt x="241040" y="1232159"/>
                  </a:lnTo>
                  <a:cubicBezTo>
                    <a:pt x="241040" y="1264985"/>
                    <a:pt x="214430" y="1291595"/>
                    <a:pt x="181604" y="1291595"/>
                  </a:cubicBezTo>
                  <a:cubicBezTo>
                    <a:pt x="148778" y="1291595"/>
                    <a:pt x="122168" y="1264985"/>
                    <a:pt x="122168" y="1232159"/>
                  </a:cubicBezTo>
                  <a:lnTo>
                    <a:pt x="122168" y="405460"/>
                  </a:lnTo>
                  <a:lnTo>
                    <a:pt x="119736" y="399589"/>
                  </a:lnTo>
                  <a:cubicBezTo>
                    <a:pt x="116426" y="396279"/>
                    <a:pt x="111854" y="394232"/>
                    <a:pt x="106804" y="394232"/>
                  </a:cubicBezTo>
                  <a:cubicBezTo>
                    <a:pt x="96704" y="394232"/>
                    <a:pt x="88516" y="402420"/>
                    <a:pt x="88516" y="412520"/>
                  </a:cubicBezTo>
                  <a:lnTo>
                    <a:pt x="88516" y="735984"/>
                  </a:lnTo>
                  <a:lnTo>
                    <a:pt x="88703" y="736435"/>
                  </a:lnTo>
                  <a:lnTo>
                    <a:pt x="87847" y="740674"/>
                  </a:lnTo>
                  <a:cubicBezTo>
                    <a:pt x="80907" y="757084"/>
                    <a:pt x="64658" y="768598"/>
                    <a:pt x="45720" y="768598"/>
                  </a:cubicBezTo>
                  <a:cubicBezTo>
                    <a:pt x="20470" y="768598"/>
                    <a:pt x="0" y="748128"/>
                    <a:pt x="0" y="722878"/>
                  </a:cubicBezTo>
                  <a:lnTo>
                    <a:pt x="0" y="350381"/>
                  </a:lnTo>
                  <a:cubicBezTo>
                    <a:pt x="0" y="302973"/>
                    <a:pt x="38431" y="264542"/>
                    <a:pt x="85839" y="264542"/>
                  </a:cubicBezTo>
                  <a:close/>
                  <a:moveTo>
                    <a:pt x="251550" y="0"/>
                  </a:moveTo>
                  <a:cubicBezTo>
                    <a:pt x="319198" y="0"/>
                    <a:pt x="374038" y="54840"/>
                    <a:pt x="374038" y="122488"/>
                  </a:cubicBezTo>
                  <a:cubicBezTo>
                    <a:pt x="374038" y="190136"/>
                    <a:pt x="319198" y="244976"/>
                    <a:pt x="251550" y="244976"/>
                  </a:cubicBezTo>
                  <a:cubicBezTo>
                    <a:pt x="183902" y="244976"/>
                    <a:pt x="129062" y="190136"/>
                    <a:pt x="129062" y="122488"/>
                  </a:cubicBezTo>
                  <a:cubicBezTo>
                    <a:pt x="129062" y="54840"/>
                    <a:pt x="183902" y="0"/>
                    <a:pt x="2515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8" name="Freeform 39"/>
            <p:cNvSpPr/>
            <p:nvPr/>
          </p:nvSpPr>
          <p:spPr>
            <a:xfrm>
              <a:off x="9354223" y="4365104"/>
              <a:ext cx="602029" cy="1291595"/>
            </a:xfrm>
            <a:custGeom>
              <a:avLst/>
              <a:gdLst>
                <a:gd name="connsiteX0" fmla="*/ 166619 w 602029"/>
                <a:gd name="connsiteY0" fmla="*/ 264542 h 1291595"/>
                <a:gd name="connsiteX1" fmla="*/ 166620 w 602029"/>
                <a:gd name="connsiteY1" fmla="*/ 264542 h 1291595"/>
                <a:gd name="connsiteX2" fmla="*/ 428634 w 602029"/>
                <a:gd name="connsiteY2" fmla="*/ 264542 h 1291595"/>
                <a:gd name="connsiteX3" fmla="*/ 435091 w 602029"/>
                <a:gd name="connsiteY3" fmla="*/ 264542 h 1291595"/>
                <a:gd name="connsiteX4" fmla="*/ 454339 w 602029"/>
                <a:gd name="connsiteY4" fmla="*/ 269732 h 1291595"/>
                <a:gd name="connsiteX5" fmla="*/ 489482 w 602029"/>
                <a:gd name="connsiteY5" fmla="*/ 304875 h 1291595"/>
                <a:gd name="connsiteX6" fmla="*/ 600279 w 602029"/>
                <a:gd name="connsiteY6" fmla="*/ 686222 h 1291595"/>
                <a:gd name="connsiteX7" fmla="*/ 569014 w 602029"/>
                <a:gd name="connsiteY7" fmla="*/ 742589 h 1291595"/>
                <a:gd name="connsiteX8" fmla="*/ 521127 w 602029"/>
                <a:gd name="connsiteY8" fmla="*/ 727123 h 1291595"/>
                <a:gd name="connsiteX9" fmla="*/ 519154 w 602029"/>
                <a:gd name="connsiteY9" fmla="*/ 723276 h 1291595"/>
                <a:gd name="connsiteX10" fmla="*/ 519209 w 602029"/>
                <a:gd name="connsiteY10" fmla="*/ 722792 h 1291595"/>
                <a:gd name="connsiteX11" fmla="*/ 435091 w 602029"/>
                <a:gd name="connsiteY11" fmla="*/ 425635 h 1291595"/>
                <a:gd name="connsiteX12" fmla="*/ 435091 w 602029"/>
                <a:gd name="connsiteY12" fmla="*/ 531915 h 1291595"/>
                <a:gd name="connsiteX13" fmla="*/ 532452 w 602029"/>
                <a:gd name="connsiteY13" fmla="*/ 886095 h 1291595"/>
                <a:gd name="connsiteX14" fmla="*/ 435092 w 602029"/>
                <a:gd name="connsiteY14" fmla="*/ 886095 h 1291595"/>
                <a:gd name="connsiteX15" fmla="*/ 435092 w 602029"/>
                <a:gd name="connsiteY15" fmla="*/ 1232159 h 1291595"/>
                <a:gd name="connsiteX16" fmla="*/ 375656 w 602029"/>
                <a:gd name="connsiteY16" fmla="*/ 1291595 h 1291595"/>
                <a:gd name="connsiteX17" fmla="*/ 316220 w 602029"/>
                <a:gd name="connsiteY17" fmla="*/ 1232159 h 1291595"/>
                <a:gd name="connsiteX18" fmla="*/ 316220 w 602029"/>
                <a:gd name="connsiteY18" fmla="*/ 886095 h 1291595"/>
                <a:gd name="connsiteX19" fmla="*/ 285492 w 602029"/>
                <a:gd name="connsiteY19" fmla="*/ 886095 h 1291595"/>
                <a:gd name="connsiteX20" fmla="*/ 285492 w 602029"/>
                <a:gd name="connsiteY20" fmla="*/ 1232159 h 1291595"/>
                <a:gd name="connsiteX21" fmla="*/ 226056 w 602029"/>
                <a:gd name="connsiteY21" fmla="*/ 1291595 h 1291595"/>
                <a:gd name="connsiteX22" fmla="*/ 166620 w 602029"/>
                <a:gd name="connsiteY22" fmla="*/ 1232159 h 1291595"/>
                <a:gd name="connsiteX23" fmla="*/ 166620 w 602029"/>
                <a:gd name="connsiteY23" fmla="*/ 886095 h 1291595"/>
                <a:gd name="connsiteX24" fmla="*/ 67018 w 602029"/>
                <a:gd name="connsiteY24" fmla="*/ 886095 h 1291595"/>
                <a:gd name="connsiteX25" fmla="*/ 166619 w 602029"/>
                <a:gd name="connsiteY25" fmla="*/ 523766 h 1291595"/>
                <a:gd name="connsiteX26" fmla="*/ 166619 w 602029"/>
                <a:gd name="connsiteY26" fmla="*/ 411846 h 1291595"/>
                <a:gd name="connsiteX27" fmla="*/ 165999 w 602029"/>
                <a:gd name="connsiteY27" fmla="*/ 412662 h 1291595"/>
                <a:gd name="connsiteX28" fmla="*/ 83790 w 602029"/>
                <a:gd name="connsiteY28" fmla="*/ 725504 h 1291595"/>
                <a:gd name="connsiteX29" fmla="*/ 83856 w 602029"/>
                <a:gd name="connsiteY29" fmla="*/ 725988 h 1291595"/>
                <a:gd name="connsiteX30" fmla="*/ 81951 w 602029"/>
                <a:gd name="connsiteY30" fmla="*/ 729870 h 1291595"/>
                <a:gd name="connsiteX31" fmla="*/ 34111 w 602029"/>
                <a:gd name="connsiteY31" fmla="*/ 746171 h 1291595"/>
                <a:gd name="connsiteX32" fmla="*/ 1512 w 602029"/>
                <a:gd name="connsiteY32" fmla="*/ 690332 h 1291595"/>
                <a:gd name="connsiteX33" fmla="*/ 96183 w 602029"/>
                <a:gd name="connsiteY33" fmla="*/ 330067 h 1291595"/>
                <a:gd name="connsiteX34" fmla="*/ 105773 w 602029"/>
                <a:gd name="connsiteY34" fmla="*/ 304875 h 1291595"/>
                <a:gd name="connsiteX35" fmla="*/ 140916 w 602029"/>
                <a:gd name="connsiteY35" fmla="*/ 269732 h 1291595"/>
                <a:gd name="connsiteX36" fmla="*/ 296002 w 602029"/>
                <a:gd name="connsiteY36" fmla="*/ 0 h 1291595"/>
                <a:gd name="connsiteX37" fmla="*/ 418490 w 602029"/>
                <a:gd name="connsiteY37" fmla="*/ 122488 h 1291595"/>
                <a:gd name="connsiteX38" fmla="*/ 296002 w 602029"/>
                <a:gd name="connsiteY38" fmla="*/ 244976 h 1291595"/>
                <a:gd name="connsiteX39" fmla="*/ 173514 w 602029"/>
                <a:gd name="connsiteY39" fmla="*/ 122488 h 1291595"/>
                <a:gd name="connsiteX40" fmla="*/ 296002 w 602029"/>
                <a:gd name="connsiteY40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2029" h="1291595">
                  <a:moveTo>
                    <a:pt x="166619" y="264542"/>
                  </a:moveTo>
                  <a:lnTo>
                    <a:pt x="166620" y="264542"/>
                  </a:lnTo>
                  <a:lnTo>
                    <a:pt x="428634" y="264542"/>
                  </a:lnTo>
                  <a:lnTo>
                    <a:pt x="435091" y="264542"/>
                  </a:lnTo>
                  <a:lnTo>
                    <a:pt x="454339" y="269732"/>
                  </a:lnTo>
                  <a:cubicBezTo>
                    <a:pt x="470140" y="276415"/>
                    <a:pt x="482798" y="289074"/>
                    <a:pt x="489482" y="304875"/>
                  </a:cubicBezTo>
                  <a:lnTo>
                    <a:pt x="600279" y="686222"/>
                  </a:lnTo>
                  <a:cubicBezTo>
                    <a:pt x="607156" y="710517"/>
                    <a:pt x="593158" y="735754"/>
                    <a:pt x="569014" y="742589"/>
                  </a:cubicBezTo>
                  <a:cubicBezTo>
                    <a:pt x="550906" y="747715"/>
                    <a:pt x="532232" y="741035"/>
                    <a:pt x="521127" y="727123"/>
                  </a:cubicBezTo>
                  <a:lnTo>
                    <a:pt x="519154" y="723276"/>
                  </a:lnTo>
                  <a:cubicBezTo>
                    <a:pt x="519172" y="723115"/>
                    <a:pt x="519191" y="722953"/>
                    <a:pt x="519209" y="722792"/>
                  </a:cubicBezTo>
                  <a:lnTo>
                    <a:pt x="435091" y="425635"/>
                  </a:lnTo>
                  <a:lnTo>
                    <a:pt x="435091" y="531915"/>
                  </a:lnTo>
                  <a:lnTo>
                    <a:pt x="532452" y="886095"/>
                  </a:lnTo>
                  <a:lnTo>
                    <a:pt x="435092" y="886095"/>
                  </a:lnTo>
                  <a:lnTo>
                    <a:pt x="435092" y="1232159"/>
                  </a:lnTo>
                  <a:cubicBezTo>
                    <a:pt x="435092" y="1264985"/>
                    <a:pt x="408482" y="1291595"/>
                    <a:pt x="375656" y="1291595"/>
                  </a:cubicBezTo>
                  <a:cubicBezTo>
                    <a:pt x="342830" y="1291595"/>
                    <a:pt x="316220" y="1264985"/>
                    <a:pt x="316220" y="1232159"/>
                  </a:cubicBezTo>
                  <a:lnTo>
                    <a:pt x="316220" y="886095"/>
                  </a:lnTo>
                  <a:lnTo>
                    <a:pt x="285492" y="886095"/>
                  </a:lnTo>
                  <a:lnTo>
                    <a:pt x="285492" y="1232159"/>
                  </a:lnTo>
                  <a:cubicBezTo>
                    <a:pt x="285492" y="1264985"/>
                    <a:pt x="258882" y="1291595"/>
                    <a:pt x="226056" y="1291595"/>
                  </a:cubicBezTo>
                  <a:cubicBezTo>
                    <a:pt x="193230" y="1291595"/>
                    <a:pt x="166620" y="1264985"/>
                    <a:pt x="166620" y="1232159"/>
                  </a:cubicBezTo>
                  <a:lnTo>
                    <a:pt x="166620" y="886095"/>
                  </a:lnTo>
                  <a:lnTo>
                    <a:pt x="67018" y="886095"/>
                  </a:lnTo>
                  <a:lnTo>
                    <a:pt x="166619" y="523766"/>
                  </a:lnTo>
                  <a:lnTo>
                    <a:pt x="166619" y="411846"/>
                  </a:lnTo>
                  <a:lnTo>
                    <a:pt x="165999" y="412662"/>
                  </a:lnTo>
                  <a:lnTo>
                    <a:pt x="83790" y="725504"/>
                  </a:lnTo>
                  <a:cubicBezTo>
                    <a:pt x="83812" y="725665"/>
                    <a:pt x="83834" y="725827"/>
                    <a:pt x="83856" y="725988"/>
                  </a:cubicBezTo>
                  <a:lnTo>
                    <a:pt x="81951" y="729870"/>
                  </a:lnTo>
                  <a:cubicBezTo>
                    <a:pt x="71068" y="743978"/>
                    <a:pt x="52427" y="750984"/>
                    <a:pt x="34111" y="746171"/>
                  </a:cubicBezTo>
                  <a:cubicBezTo>
                    <a:pt x="9690" y="739754"/>
                    <a:pt x="-4906" y="714753"/>
                    <a:pt x="1512" y="690332"/>
                  </a:cubicBezTo>
                  <a:lnTo>
                    <a:pt x="96183" y="330067"/>
                  </a:lnTo>
                  <a:lnTo>
                    <a:pt x="105773" y="304875"/>
                  </a:lnTo>
                  <a:cubicBezTo>
                    <a:pt x="112456" y="289074"/>
                    <a:pt x="125115" y="276415"/>
                    <a:pt x="140916" y="269732"/>
                  </a:cubicBezTo>
                  <a:close/>
                  <a:moveTo>
                    <a:pt x="296002" y="0"/>
                  </a:moveTo>
                  <a:cubicBezTo>
                    <a:pt x="363650" y="0"/>
                    <a:pt x="418490" y="54840"/>
                    <a:pt x="418490" y="122488"/>
                  </a:cubicBezTo>
                  <a:cubicBezTo>
                    <a:pt x="418490" y="190136"/>
                    <a:pt x="363650" y="244976"/>
                    <a:pt x="296002" y="244976"/>
                  </a:cubicBezTo>
                  <a:cubicBezTo>
                    <a:pt x="228354" y="244976"/>
                    <a:pt x="173514" y="190136"/>
                    <a:pt x="173514" y="122488"/>
                  </a:cubicBezTo>
                  <a:cubicBezTo>
                    <a:pt x="173514" y="54840"/>
                    <a:pt x="228354" y="0"/>
                    <a:pt x="29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</p:grpSp>
      <p:grpSp>
        <p:nvGrpSpPr>
          <p:cNvPr id="19" name="Group 49"/>
          <p:cNvGrpSpPr>
            <a:grpSpLocks noChangeAspect="1"/>
          </p:cNvGrpSpPr>
          <p:nvPr/>
        </p:nvGrpSpPr>
        <p:grpSpPr>
          <a:xfrm>
            <a:off x="5038040" y="1843661"/>
            <a:ext cx="478997" cy="338154"/>
            <a:chOff x="8745429" y="4603216"/>
            <a:chExt cx="1595967" cy="112669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Freeform 44"/>
            <p:cNvSpPr/>
            <p:nvPr/>
          </p:nvSpPr>
          <p:spPr>
            <a:xfrm>
              <a:off x="8745429" y="4603216"/>
              <a:ext cx="447337" cy="1126696"/>
            </a:xfrm>
            <a:custGeom>
              <a:avLst/>
              <a:gdLst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630951 h 1291595"/>
                <a:gd name="connsiteX27" fmla="*/ 122168 w 512808"/>
                <a:gd name="connsiteY27" fmla="*/ 405460 h 1291595"/>
                <a:gd name="connsiteX28" fmla="*/ 119736 w 512808"/>
                <a:gd name="connsiteY28" fmla="*/ 399589 h 1291595"/>
                <a:gd name="connsiteX29" fmla="*/ 106804 w 512808"/>
                <a:gd name="connsiteY29" fmla="*/ 394232 h 1291595"/>
                <a:gd name="connsiteX30" fmla="*/ 88516 w 512808"/>
                <a:gd name="connsiteY30" fmla="*/ 412520 h 1291595"/>
                <a:gd name="connsiteX31" fmla="*/ 88516 w 512808"/>
                <a:gd name="connsiteY31" fmla="*/ 735984 h 1291595"/>
                <a:gd name="connsiteX32" fmla="*/ 88703 w 512808"/>
                <a:gd name="connsiteY32" fmla="*/ 736435 h 1291595"/>
                <a:gd name="connsiteX33" fmla="*/ 87847 w 512808"/>
                <a:gd name="connsiteY33" fmla="*/ 740674 h 1291595"/>
                <a:gd name="connsiteX34" fmla="*/ 45720 w 512808"/>
                <a:gd name="connsiteY34" fmla="*/ 768598 h 1291595"/>
                <a:gd name="connsiteX35" fmla="*/ 0 w 512808"/>
                <a:gd name="connsiteY35" fmla="*/ 722878 h 1291595"/>
                <a:gd name="connsiteX36" fmla="*/ 0 w 512808"/>
                <a:gd name="connsiteY36" fmla="*/ 350381 h 1291595"/>
                <a:gd name="connsiteX37" fmla="*/ 85839 w 512808"/>
                <a:gd name="connsiteY37" fmla="*/ 264542 h 1291595"/>
                <a:gd name="connsiteX38" fmla="*/ 251550 w 512808"/>
                <a:gd name="connsiteY38" fmla="*/ 0 h 1291595"/>
                <a:gd name="connsiteX39" fmla="*/ 374038 w 512808"/>
                <a:gd name="connsiteY39" fmla="*/ 122488 h 1291595"/>
                <a:gd name="connsiteX40" fmla="*/ 251550 w 512808"/>
                <a:gd name="connsiteY40" fmla="*/ 244976 h 1291595"/>
                <a:gd name="connsiteX41" fmla="*/ 129062 w 512808"/>
                <a:gd name="connsiteY41" fmla="*/ 122488 h 1291595"/>
                <a:gd name="connsiteX42" fmla="*/ 251550 w 512808"/>
                <a:gd name="connsiteY42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405460 h 1291595"/>
                <a:gd name="connsiteX27" fmla="*/ 119736 w 512808"/>
                <a:gd name="connsiteY27" fmla="*/ 399589 h 1291595"/>
                <a:gd name="connsiteX28" fmla="*/ 106804 w 512808"/>
                <a:gd name="connsiteY28" fmla="*/ 394232 h 1291595"/>
                <a:gd name="connsiteX29" fmla="*/ 88516 w 512808"/>
                <a:gd name="connsiteY29" fmla="*/ 412520 h 1291595"/>
                <a:gd name="connsiteX30" fmla="*/ 88516 w 512808"/>
                <a:gd name="connsiteY30" fmla="*/ 735984 h 1291595"/>
                <a:gd name="connsiteX31" fmla="*/ 88703 w 512808"/>
                <a:gd name="connsiteY31" fmla="*/ 736435 h 1291595"/>
                <a:gd name="connsiteX32" fmla="*/ 87847 w 512808"/>
                <a:gd name="connsiteY32" fmla="*/ 740674 h 1291595"/>
                <a:gd name="connsiteX33" fmla="*/ 45720 w 512808"/>
                <a:gd name="connsiteY33" fmla="*/ 768598 h 1291595"/>
                <a:gd name="connsiteX34" fmla="*/ 0 w 512808"/>
                <a:gd name="connsiteY34" fmla="*/ 722878 h 1291595"/>
                <a:gd name="connsiteX35" fmla="*/ 0 w 512808"/>
                <a:gd name="connsiteY35" fmla="*/ 350381 h 1291595"/>
                <a:gd name="connsiteX36" fmla="*/ 85839 w 512808"/>
                <a:gd name="connsiteY36" fmla="*/ 264542 h 1291595"/>
                <a:gd name="connsiteX37" fmla="*/ 251550 w 512808"/>
                <a:gd name="connsiteY37" fmla="*/ 0 h 1291595"/>
                <a:gd name="connsiteX38" fmla="*/ 374038 w 512808"/>
                <a:gd name="connsiteY38" fmla="*/ 122488 h 1291595"/>
                <a:gd name="connsiteX39" fmla="*/ 251550 w 512808"/>
                <a:gd name="connsiteY39" fmla="*/ 244976 h 1291595"/>
                <a:gd name="connsiteX40" fmla="*/ 129062 w 512808"/>
                <a:gd name="connsiteY40" fmla="*/ 122488 h 1291595"/>
                <a:gd name="connsiteX41" fmla="*/ 251550 w 512808"/>
                <a:gd name="connsiteY41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1232159 h 1291595"/>
                <a:gd name="connsiteX18" fmla="*/ 331204 w 512808"/>
                <a:gd name="connsiteY18" fmla="*/ 1291595 h 1291595"/>
                <a:gd name="connsiteX19" fmla="*/ 271768 w 512808"/>
                <a:gd name="connsiteY19" fmla="*/ 1232159 h 1291595"/>
                <a:gd name="connsiteX20" fmla="*/ 271768 w 512808"/>
                <a:gd name="connsiteY20" fmla="*/ 768598 h 1291595"/>
                <a:gd name="connsiteX21" fmla="*/ 241040 w 512808"/>
                <a:gd name="connsiteY21" fmla="*/ 768598 h 1291595"/>
                <a:gd name="connsiteX22" fmla="*/ 241040 w 512808"/>
                <a:gd name="connsiteY22" fmla="*/ 1232159 h 1291595"/>
                <a:gd name="connsiteX23" fmla="*/ 181604 w 512808"/>
                <a:gd name="connsiteY23" fmla="*/ 1291595 h 1291595"/>
                <a:gd name="connsiteX24" fmla="*/ 122168 w 512808"/>
                <a:gd name="connsiteY24" fmla="*/ 1232159 h 1291595"/>
                <a:gd name="connsiteX25" fmla="*/ 122168 w 512808"/>
                <a:gd name="connsiteY25" fmla="*/ 405460 h 1291595"/>
                <a:gd name="connsiteX26" fmla="*/ 119736 w 512808"/>
                <a:gd name="connsiteY26" fmla="*/ 399589 h 1291595"/>
                <a:gd name="connsiteX27" fmla="*/ 106804 w 512808"/>
                <a:gd name="connsiteY27" fmla="*/ 394232 h 1291595"/>
                <a:gd name="connsiteX28" fmla="*/ 88516 w 512808"/>
                <a:gd name="connsiteY28" fmla="*/ 412520 h 1291595"/>
                <a:gd name="connsiteX29" fmla="*/ 88516 w 512808"/>
                <a:gd name="connsiteY29" fmla="*/ 735984 h 1291595"/>
                <a:gd name="connsiteX30" fmla="*/ 88703 w 512808"/>
                <a:gd name="connsiteY30" fmla="*/ 736435 h 1291595"/>
                <a:gd name="connsiteX31" fmla="*/ 87847 w 512808"/>
                <a:gd name="connsiteY31" fmla="*/ 740674 h 1291595"/>
                <a:gd name="connsiteX32" fmla="*/ 45720 w 512808"/>
                <a:gd name="connsiteY32" fmla="*/ 768598 h 1291595"/>
                <a:gd name="connsiteX33" fmla="*/ 0 w 512808"/>
                <a:gd name="connsiteY33" fmla="*/ 722878 h 1291595"/>
                <a:gd name="connsiteX34" fmla="*/ 0 w 512808"/>
                <a:gd name="connsiteY34" fmla="*/ 350381 h 1291595"/>
                <a:gd name="connsiteX35" fmla="*/ 85839 w 512808"/>
                <a:gd name="connsiteY35" fmla="*/ 264542 h 1291595"/>
                <a:gd name="connsiteX36" fmla="*/ 251550 w 512808"/>
                <a:gd name="connsiteY36" fmla="*/ 0 h 1291595"/>
                <a:gd name="connsiteX37" fmla="*/ 374038 w 512808"/>
                <a:gd name="connsiteY37" fmla="*/ 122488 h 1291595"/>
                <a:gd name="connsiteX38" fmla="*/ 251550 w 512808"/>
                <a:gd name="connsiteY38" fmla="*/ 244976 h 1291595"/>
                <a:gd name="connsiteX39" fmla="*/ 129062 w 512808"/>
                <a:gd name="connsiteY39" fmla="*/ 122488 h 1291595"/>
                <a:gd name="connsiteX40" fmla="*/ 251550 w 512808"/>
                <a:gd name="connsiteY40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1232159 h 1291595"/>
                <a:gd name="connsiteX17" fmla="*/ 331204 w 512808"/>
                <a:gd name="connsiteY17" fmla="*/ 1291595 h 1291595"/>
                <a:gd name="connsiteX18" fmla="*/ 271768 w 512808"/>
                <a:gd name="connsiteY18" fmla="*/ 1232159 h 1291595"/>
                <a:gd name="connsiteX19" fmla="*/ 271768 w 512808"/>
                <a:gd name="connsiteY19" fmla="*/ 768598 h 1291595"/>
                <a:gd name="connsiteX20" fmla="*/ 241040 w 512808"/>
                <a:gd name="connsiteY20" fmla="*/ 768598 h 1291595"/>
                <a:gd name="connsiteX21" fmla="*/ 241040 w 512808"/>
                <a:gd name="connsiteY21" fmla="*/ 1232159 h 1291595"/>
                <a:gd name="connsiteX22" fmla="*/ 181604 w 512808"/>
                <a:gd name="connsiteY22" fmla="*/ 1291595 h 1291595"/>
                <a:gd name="connsiteX23" fmla="*/ 122168 w 512808"/>
                <a:gd name="connsiteY23" fmla="*/ 1232159 h 1291595"/>
                <a:gd name="connsiteX24" fmla="*/ 122168 w 512808"/>
                <a:gd name="connsiteY24" fmla="*/ 405460 h 1291595"/>
                <a:gd name="connsiteX25" fmla="*/ 119736 w 512808"/>
                <a:gd name="connsiteY25" fmla="*/ 399589 h 1291595"/>
                <a:gd name="connsiteX26" fmla="*/ 106804 w 512808"/>
                <a:gd name="connsiteY26" fmla="*/ 394232 h 1291595"/>
                <a:gd name="connsiteX27" fmla="*/ 88516 w 512808"/>
                <a:gd name="connsiteY27" fmla="*/ 412520 h 1291595"/>
                <a:gd name="connsiteX28" fmla="*/ 88516 w 512808"/>
                <a:gd name="connsiteY28" fmla="*/ 735984 h 1291595"/>
                <a:gd name="connsiteX29" fmla="*/ 88703 w 512808"/>
                <a:gd name="connsiteY29" fmla="*/ 736435 h 1291595"/>
                <a:gd name="connsiteX30" fmla="*/ 87847 w 512808"/>
                <a:gd name="connsiteY30" fmla="*/ 740674 h 1291595"/>
                <a:gd name="connsiteX31" fmla="*/ 45720 w 512808"/>
                <a:gd name="connsiteY31" fmla="*/ 768598 h 1291595"/>
                <a:gd name="connsiteX32" fmla="*/ 0 w 512808"/>
                <a:gd name="connsiteY32" fmla="*/ 722878 h 1291595"/>
                <a:gd name="connsiteX33" fmla="*/ 0 w 512808"/>
                <a:gd name="connsiteY33" fmla="*/ 350381 h 1291595"/>
                <a:gd name="connsiteX34" fmla="*/ 85839 w 512808"/>
                <a:gd name="connsiteY34" fmla="*/ 264542 h 1291595"/>
                <a:gd name="connsiteX35" fmla="*/ 251550 w 512808"/>
                <a:gd name="connsiteY35" fmla="*/ 0 h 1291595"/>
                <a:gd name="connsiteX36" fmla="*/ 374038 w 512808"/>
                <a:gd name="connsiteY36" fmla="*/ 122488 h 1291595"/>
                <a:gd name="connsiteX37" fmla="*/ 251550 w 512808"/>
                <a:gd name="connsiteY37" fmla="*/ 244976 h 1291595"/>
                <a:gd name="connsiteX38" fmla="*/ 129062 w 512808"/>
                <a:gd name="connsiteY38" fmla="*/ 122488 h 1291595"/>
                <a:gd name="connsiteX39" fmla="*/ 251550 w 512808"/>
                <a:gd name="connsiteY39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2808" h="1291595">
                  <a:moveTo>
                    <a:pt x="85839" y="264542"/>
                  </a:moveTo>
                  <a:lnTo>
                    <a:pt x="91440" y="264542"/>
                  </a:lnTo>
                  <a:lnTo>
                    <a:pt x="122168" y="264542"/>
                  </a:lnTo>
                  <a:lnTo>
                    <a:pt x="390640" y="264542"/>
                  </a:lnTo>
                  <a:lnTo>
                    <a:pt x="421368" y="264542"/>
                  </a:lnTo>
                  <a:lnTo>
                    <a:pt x="426969" y="264542"/>
                  </a:lnTo>
                  <a:cubicBezTo>
                    <a:pt x="474377" y="264542"/>
                    <a:pt x="512808" y="302973"/>
                    <a:pt x="512808" y="350381"/>
                  </a:cubicBezTo>
                  <a:lnTo>
                    <a:pt x="512808" y="722878"/>
                  </a:lnTo>
                  <a:cubicBezTo>
                    <a:pt x="512808" y="748128"/>
                    <a:pt x="492338" y="768598"/>
                    <a:pt x="467088" y="768598"/>
                  </a:cubicBezTo>
                  <a:cubicBezTo>
                    <a:pt x="448151" y="768598"/>
                    <a:pt x="431902" y="757084"/>
                    <a:pt x="424961" y="740674"/>
                  </a:cubicBezTo>
                  <a:lnTo>
                    <a:pt x="424105" y="736435"/>
                  </a:lnTo>
                  <a:lnTo>
                    <a:pt x="424292" y="735984"/>
                  </a:lnTo>
                  <a:lnTo>
                    <a:pt x="424292" y="412520"/>
                  </a:lnTo>
                  <a:cubicBezTo>
                    <a:pt x="424292" y="402420"/>
                    <a:pt x="416104" y="394232"/>
                    <a:pt x="406004" y="394232"/>
                  </a:cubicBezTo>
                  <a:cubicBezTo>
                    <a:pt x="400954" y="394232"/>
                    <a:pt x="396382" y="396279"/>
                    <a:pt x="393073" y="399589"/>
                  </a:cubicBezTo>
                  <a:lnTo>
                    <a:pt x="390640" y="405461"/>
                  </a:lnTo>
                  <a:lnTo>
                    <a:pt x="390640" y="1232159"/>
                  </a:lnTo>
                  <a:cubicBezTo>
                    <a:pt x="390640" y="1264985"/>
                    <a:pt x="364030" y="1291595"/>
                    <a:pt x="331204" y="1291595"/>
                  </a:cubicBezTo>
                  <a:cubicBezTo>
                    <a:pt x="298378" y="1291595"/>
                    <a:pt x="271768" y="1264985"/>
                    <a:pt x="271768" y="1232159"/>
                  </a:cubicBezTo>
                  <a:lnTo>
                    <a:pt x="271768" y="768598"/>
                  </a:lnTo>
                  <a:lnTo>
                    <a:pt x="241040" y="768598"/>
                  </a:lnTo>
                  <a:lnTo>
                    <a:pt x="241040" y="1232159"/>
                  </a:lnTo>
                  <a:cubicBezTo>
                    <a:pt x="241040" y="1264985"/>
                    <a:pt x="214430" y="1291595"/>
                    <a:pt x="181604" y="1291595"/>
                  </a:cubicBezTo>
                  <a:cubicBezTo>
                    <a:pt x="148778" y="1291595"/>
                    <a:pt x="122168" y="1264985"/>
                    <a:pt x="122168" y="1232159"/>
                  </a:cubicBezTo>
                  <a:lnTo>
                    <a:pt x="122168" y="405460"/>
                  </a:lnTo>
                  <a:lnTo>
                    <a:pt x="119736" y="399589"/>
                  </a:lnTo>
                  <a:cubicBezTo>
                    <a:pt x="116426" y="396279"/>
                    <a:pt x="111854" y="394232"/>
                    <a:pt x="106804" y="394232"/>
                  </a:cubicBezTo>
                  <a:cubicBezTo>
                    <a:pt x="96704" y="394232"/>
                    <a:pt x="88516" y="402420"/>
                    <a:pt x="88516" y="412520"/>
                  </a:cubicBezTo>
                  <a:lnTo>
                    <a:pt x="88516" y="735984"/>
                  </a:lnTo>
                  <a:lnTo>
                    <a:pt x="88703" y="736435"/>
                  </a:lnTo>
                  <a:lnTo>
                    <a:pt x="87847" y="740674"/>
                  </a:lnTo>
                  <a:cubicBezTo>
                    <a:pt x="80907" y="757084"/>
                    <a:pt x="64658" y="768598"/>
                    <a:pt x="45720" y="768598"/>
                  </a:cubicBezTo>
                  <a:cubicBezTo>
                    <a:pt x="20470" y="768598"/>
                    <a:pt x="0" y="748128"/>
                    <a:pt x="0" y="722878"/>
                  </a:cubicBezTo>
                  <a:lnTo>
                    <a:pt x="0" y="350381"/>
                  </a:lnTo>
                  <a:cubicBezTo>
                    <a:pt x="0" y="302973"/>
                    <a:pt x="38431" y="264542"/>
                    <a:pt x="85839" y="264542"/>
                  </a:cubicBezTo>
                  <a:close/>
                  <a:moveTo>
                    <a:pt x="251550" y="0"/>
                  </a:moveTo>
                  <a:cubicBezTo>
                    <a:pt x="319198" y="0"/>
                    <a:pt x="374038" y="54840"/>
                    <a:pt x="374038" y="122488"/>
                  </a:cubicBezTo>
                  <a:cubicBezTo>
                    <a:pt x="374038" y="190136"/>
                    <a:pt x="319198" y="244976"/>
                    <a:pt x="251550" y="244976"/>
                  </a:cubicBezTo>
                  <a:cubicBezTo>
                    <a:pt x="183902" y="244976"/>
                    <a:pt x="129062" y="190136"/>
                    <a:pt x="129062" y="122488"/>
                  </a:cubicBezTo>
                  <a:cubicBezTo>
                    <a:pt x="129062" y="54840"/>
                    <a:pt x="183902" y="0"/>
                    <a:pt x="2515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1" name="Freeform 45"/>
            <p:cNvSpPr/>
            <p:nvPr/>
          </p:nvSpPr>
          <p:spPr>
            <a:xfrm>
              <a:off x="9816229" y="4603216"/>
              <a:ext cx="525167" cy="1126696"/>
            </a:xfrm>
            <a:custGeom>
              <a:avLst/>
              <a:gdLst>
                <a:gd name="connsiteX0" fmla="*/ 166619 w 602029"/>
                <a:gd name="connsiteY0" fmla="*/ 264542 h 1291595"/>
                <a:gd name="connsiteX1" fmla="*/ 166620 w 602029"/>
                <a:gd name="connsiteY1" fmla="*/ 264542 h 1291595"/>
                <a:gd name="connsiteX2" fmla="*/ 428634 w 602029"/>
                <a:gd name="connsiteY2" fmla="*/ 264542 h 1291595"/>
                <a:gd name="connsiteX3" fmla="*/ 435091 w 602029"/>
                <a:gd name="connsiteY3" fmla="*/ 264542 h 1291595"/>
                <a:gd name="connsiteX4" fmla="*/ 454339 w 602029"/>
                <a:gd name="connsiteY4" fmla="*/ 269732 h 1291595"/>
                <a:gd name="connsiteX5" fmla="*/ 489482 w 602029"/>
                <a:gd name="connsiteY5" fmla="*/ 304875 h 1291595"/>
                <a:gd name="connsiteX6" fmla="*/ 600279 w 602029"/>
                <a:gd name="connsiteY6" fmla="*/ 686222 h 1291595"/>
                <a:gd name="connsiteX7" fmla="*/ 569014 w 602029"/>
                <a:gd name="connsiteY7" fmla="*/ 742589 h 1291595"/>
                <a:gd name="connsiteX8" fmla="*/ 521127 w 602029"/>
                <a:gd name="connsiteY8" fmla="*/ 727123 h 1291595"/>
                <a:gd name="connsiteX9" fmla="*/ 519154 w 602029"/>
                <a:gd name="connsiteY9" fmla="*/ 723276 h 1291595"/>
                <a:gd name="connsiteX10" fmla="*/ 519209 w 602029"/>
                <a:gd name="connsiteY10" fmla="*/ 722792 h 1291595"/>
                <a:gd name="connsiteX11" fmla="*/ 435091 w 602029"/>
                <a:gd name="connsiteY11" fmla="*/ 425635 h 1291595"/>
                <a:gd name="connsiteX12" fmla="*/ 435091 w 602029"/>
                <a:gd name="connsiteY12" fmla="*/ 531915 h 1291595"/>
                <a:gd name="connsiteX13" fmla="*/ 532452 w 602029"/>
                <a:gd name="connsiteY13" fmla="*/ 886095 h 1291595"/>
                <a:gd name="connsiteX14" fmla="*/ 435092 w 602029"/>
                <a:gd name="connsiteY14" fmla="*/ 886095 h 1291595"/>
                <a:gd name="connsiteX15" fmla="*/ 435092 w 602029"/>
                <a:gd name="connsiteY15" fmla="*/ 1232159 h 1291595"/>
                <a:gd name="connsiteX16" fmla="*/ 375656 w 602029"/>
                <a:gd name="connsiteY16" fmla="*/ 1291595 h 1291595"/>
                <a:gd name="connsiteX17" fmla="*/ 316220 w 602029"/>
                <a:gd name="connsiteY17" fmla="*/ 1232159 h 1291595"/>
                <a:gd name="connsiteX18" fmla="*/ 316220 w 602029"/>
                <a:gd name="connsiteY18" fmla="*/ 886095 h 1291595"/>
                <a:gd name="connsiteX19" fmla="*/ 285492 w 602029"/>
                <a:gd name="connsiteY19" fmla="*/ 886095 h 1291595"/>
                <a:gd name="connsiteX20" fmla="*/ 285492 w 602029"/>
                <a:gd name="connsiteY20" fmla="*/ 1232159 h 1291595"/>
                <a:gd name="connsiteX21" fmla="*/ 226056 w 602029"/>
                <a:gd name="connsiteY21" fmla="*/ 1291595 h 1291595"/>
                <a:gd name="connsiteX22" fmla="*/ 166620 w 602029"/>
                <a:gd name="connsiteY22" fmla="*/ 1232159 h 1291595"/>
                <a:gd name="connsiteX23" fmla="*/ 166620 w 602029"/>
                <a:gd name="connsiteY23" fmla="*/ 886095 h 1291595"/>
                <a:gd name="connsiteX24" fmla="*/ 67018 w 602029"/>
                <a:gd name="connsiteY24" fmla="*/ 886095 h 1291595"/>
                <a:gd name="connsiteX25" fmla="*/ 166619 w 602029"/>
                <a:gd name="connsiteY25" fmla="*/ 523766 h 1291595"/>
                <a:gd name="connsiteX26" fmla="*/ 166619 w 602029"/>
                <a:gd name="connsiteY26" fmla="*/ 411846 h 1291595"/>
                <a:gd name="connsiteX27" fmla="*/ 165999 w 602029"/>
                <a:gd name="connsiteY27" fmla="*/ 412662 h 1291595"/>
                <a:gd name="connsiteX28" fmla="*/ 83790 w 602029"/>
                <a:gd name="connsiteY28" fmla="*/ 725504 h 1291595"/>
                <a:gd name="connsiteX29" fmla="*/ 83856 w 602029"/>
                <a:gd name="connsiteY29" fmla="*/ 725988 h 1291595"/>
                <a:gd name="connsiteX30" fmla="*/ 81951 w 602029"/>
                <a:gd name="connsiteY30" fmla="*/ 729870 h 1291595"/>
                <a:gd name="connsiteX31" fmla="*/ 34111 w 602029"/>
                <a:gd name="connsiteY31" fmla="*/ 746171 h 1291595"/>
                <a:gd name="connsiteX32" fmla="*/ 1512 w 602029"/>
                <a:gd name="connsiteY32" fmla="*/ 690332 h 1291595"/>
                <a:gd name="connsiteX33" fmla="*/ 96183 w 602029"/>
                <a:gd name="connsiteY33" fmla="*/ 330067 h 1291595"/>
                <a:gd name="connsiteX34" fmla="*/ 105773 w 602029"/>
                <a:gd name="connsiteY34" fmla="*/ 304875 h 1291595"/>
                <a:gd name="connsiteX35" fmla="*/ 140916 w 602029"/>
                <a:gd name="connsiteY35" fmla="*/ 269732 h 1291595"/>
                <a:gd name="connsiteX36" fmla="*/ 296002 w 602029"/>
                <a:gd name="connsiteY36" fmla="*/ 0 h 1291595"/>
                <a:gd name="connsiteX37" fmla="*/ 418490 w 602029"/>
                <a:gd name="connsiteY37" fmla="*/ 122488 h 1291595"/>
                <a:gd name="connsiteX38" fmla="*/ 296002 w 602029"/>
                <a:gd name="connsiteY38" fmla="*/ 244976 h 1291595"/>
                <a:gd name="connsiteX39" fmla="*/ 173514 w 602029"/>
                <a:gd name="connsiteY39" fmla="*/ 122488 h 1291595"/>
                <a:gd name="connsiteX40" fmla="*/ 296002 w 602029"/>
                <a:gd name="connsiteY40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2029" h="1291595">
                  <a:moveTo>
                    <a:pt x="166619" y="264542"/>
                  </a:moveTo>
                  <a:lnTo>
                    <a:pt x="166620" y="264542"/>
                  </a:lnTo>
                  <a:lnTo>
                    <a:pt x="428634" y="264542"/>
                  </a:lnTo>
                  <a:lnTo>
                    <a:pt x="435091" y="264542"/>
                  </a:lnTo>
                  <a:lnTo>
                    <a:pt x="454339" y="269732"/>
                  </a:lnTo>
                  <a:cubicBezTo>
                    <a:pt x="470140" y="276415"/>
                    <a:pt x="482798" y="289074"/>
                    <a:pt x="489482" y="304875"/>
                  </a:cubicBezTo>
                  <a:lnTo>
                    <a:pt x="600279" y="686222"/>
                  </a:lnTo>
                  <a:cubicBezTo>
                    <a:pt x="607156" y="710517"/>
                    <a:pt x="593158" y="735754"/>
                    <a:pt x="569014" y="742589"/>
                  </a:cubicBezTo>
                  <a:cubicBezTo>
                    <a:pt x="550906" y="747715"/>
                    <a:pt x="532232" y="741035"/>
                    <a:pt x="521127" y="727123"/>
                  </a:cubicBezTo>
                  <a:lnTo>
                    <a:pt x="519154" y="723276"/>
                  </a:lnTo>
                  <a:cubicBezTo>
                    <a:pt x="519172" y="723115"/>
                    <a:pt x="519191" y="722953"/>
                    <a:pt x="519209" y="722792"/>
                  </a:cubicBezTo>
                  <a:lnTo>
                    <a:pt x="435091" y="425635"/>
                  </a:lnTo>
                  <a:lnTo>
                    <a:pt x="435091" y="531915"/>
                  </a:lnTo>
                  <a:lnTo>
                    <a:pt x="532452" y="886095"/>
                  </a:lnTo>
                  <a:lnTo>
                    <a:pt x="435092" y="886095"/>
                  </a:lnTo>
                  <a:lnTo>
                    <a:pt x="435092" y="1232159"/>
                  </a:lnTo>
                  <a:cubicBezTo>
                    <a:pt x="435092" y="1264985"/>
                    <a:pt x="408482" y="1291595"/>
                    <a:pt x="375656" y="1291595"/>
                  </a:cubicBezTo>
                  <a:cubicBezTo>
                    <a:pt x="342830" y="1291595"/>
                    <a:pt x="316220" y="1264985"/>
                    <a:pt x="316220" y="1232159"/>
                  </a:cubicBezTo>
                  <a:lnTo>
                    <a:pt x="316220" y="886095"/>
                  </a:lnTo>
                  <a:lnTo>
                    <a:pt x="285492" y="886095"/>
                  </a:lnTo>
                  <a:lnTo>
                    <a:pt x="285492" y="1232159"/>
                  </a:lnTo>
                  <a:cubicBezTo>
                    <a:pt x="285492" y="1264985"/>
                    <a:pt x="258882" y="1291595"/>
                    <a:pt x="226056" y="1291595"/>
                  </a:cubicBezTo>
                  <a:cubicBezTo>
                    <a:pt x="193230" y="1291595"/>
                    <a:pt x="166620" y="1264985"/>
                    <a:pt x="166620" y="1232159"/>
                  </a:cubicBezTo>
                  <a:lnTo>
                    <a:pt x="166620" y="886095"/>
                  </a:lnTo>
                  <a:lnTo>
                    <a:pt x="67018" y="886095"/>
                  </a:lnTo>
                  <a:lnTo>
                    <a:pt x="166619" y="523766"/>
                  </a:lnTo>
                  <a:lnTo>
                    <a:pt x="166619" y="411846"/>
                  </a:lnTo>
                  <a:lnTo>
                    <a:pt x="165999" y="412662"/>
                  </a:lnTo>
                  <a:lnTo>
                    <a:pt x="83790" y="725504"/>
                  </a:lnTo>
                  <a:cubicBezTo>
                    <a:pt x="83812" y="725665"/>
                    <a:pt x="83834" y="725827"/>
                    <a:pt x="83856" y="725988"/>
                  </a:cubicBezTo>
                  <a:lnTo>
                    <a:pt x="81951" y="729870"/>
                  </a:lnTo>
                  <a:cubicBezTo>
                    <a:pt x="71068" y="743978"/>
                    <a:pt x="52427" y="750984"/>
                    <a:pt x="34111" y="746171"/>
                  </a:cubicBezTo>
                  <a:cubicBezTo>
                    <a:pt x="9690" y="739754"/>
                    <a:pt x="-4906" y="714753"/>
                    <a:pt x="1512" y="690332"/>
                  </a:cubicBezTo>
                  <a:lnTo>
                    <a:pt x="96183" y="330067"/>
                  </a:lnTo>
                  <a:lnTo>
                    <a:pt x="105773" y="304875"/>
                  </a:lnTo>
                  <a:cubicBezTo>
                    <a:pt x="112456" y="289074"/>
                    <a:pt x="125115" y="276415"/>
                    <a:pt x="140916" y="269732"/>
                  </a:cubicBezTo>
                  <a:close/>
                  <a:moveTo>
                    <a:pt x="296002" y="0"/>
                  </a:moveTo>
                  <a:cubicBezTo>
                    <a:pt x="363650" y="0"/>
                    <a:pt x="418490" y="54840"/>
                    <a:pt x="418490" y="122488"/>
                  </a:cubicBezTo>
                  <a:cubicBezTo>
                    <a:pt x="418490" y="190136"/>
                    <a:pt x="363650" y="244976"/>
                    <a:pt x="296002" y="244976"/>
                  </a:cubicBezTo>
                  <a:cubicBezTo>
                    <a:pt x="228354" y="244976"/>
                    <a:pt x="173514" y="190136"/>
                    <a:pt x="173514" y="122488"/>
                  </a:cubicBezTo>
                  <a:cubicBezTo>
                    <a:pt x="173514" y="54840"/>
                    <a:pt x="228354" y="0"/>
                    <a:pt x="29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2" name="Freeform 46"/>
            <p:cNvSpPr/>
            <p:nvPr/>
          </p:nvSpPr>
          <p:spPr>
            <a:xfrm>
              <a:off x="9151812" y="5182856"/>
              <a:ext cx="373163" cy="547056"/>
            </a:xfrm>
            <a:custGeom>
              <a:avLst/>
              <a:gdLst>
                <a:gd name="connsiteX0" fmla="*/ 393242 w 427778"/>
                <a:gd name="connsiteY0" fmla="*/ 10975 h 627121"/>
                <a:gd name="connsiteX1" fmla="*/ 414058 w 427778"/>
                <a:gd name="connsiteY1" fmla="*/ 13716 h 627121"/>
                <a:gd name="connsiteX2" fmla="*/ 424099 w 427778"/>
                <a:gd name="connsiteY2" fmla="*/ 51188 h 627121"/>
                <a:gd name="connsiteX3" fmla="*/ 307515 w 427778"/>
                <a:gd name="connsiteY3" fmla="*/ 253118 h 627121"/>
                <a:gd name="connsiteX4" fmla="*/ 297393 w 427778"/>
                <a:gd name="connsiteY4" fmla="*/ 260885 h 627121"/>
                <a:gd name="connsiteX5" fmla="*/ 297393 w 427778"/>
                <a:gd name="connsiteY5" fmla="*/ 320515 h 627121"/>
                <a:gd name="connsiteX6" fmla="*/ 297393 w 427778"/>
                <a:gd name="connsiteY6" fmla="*/ 321623 h 627121"/>
                <a:gd name="connsiteX7" fmla="*/ 297393 w 427778"/>
                <a:gd name="connsiteY7" fmla="*/ 413010 h 627121"/>
                <a:gd name="connsiteX8" fmla="*/ 297393 w 427778"/>
                <a:gd name="connsiteY8" fmla="*/ 511899 h 627121"/>
                <a:gd name="connsiteX9" fmla="*/ 297393 w 427778"/>
                <a:gd name="connsiteY9" fmla="*/ 514969 h 627121"/>
                <a:gd name="connsiteX10" fmla="*/ 297393 w 427778"/>
                <a:gd name="connsiteY10" fmla="*/ 581802 h 627121"/>
                <a:gd name="connsiteX11" fmla="*/ 260419 w 427778"/>
                <a:gd name="connsiteY11" fmla="*/ 627121 h 627121"/>
                <a:gd name="connsiteX12" fmla="*/ 223446 w 427778"/>
                <a:gd name="connsiteY12" fmla="*/ 581802 h 627121"/>
                <a:gd name="connsiteX13" fmla="*/ 223446 w 427778"/>
                <a:gd name="connsiteY13" fmla="*/ 514969 h 627121"/>
                <a:gd name="connsiteX14" fmla="*/ 223446 w 427778"/>
                <a:gd name="connsiteY14" fmla="*/ 511899 h 627121"/>
                <a:gd name="connsiteX15" fmla="*/ 223446 w 427778"/>
                <a:gd name="connsiteY15" fmla="*/ 413010 h 627121"/>
                <a:gd name="connsiteX16" fmla="*/ 204331 w 427778"/>
                <a:gd name="connsiteY16" fmla="*/ 413010 h 627121"/>
                <a:gd name="connsiteX17" fmla="*/ 204331 w 427778"/>
                <a:gd name="connsiteY17" fmla="*/ 511899 h 627121"/>
                <a:gd name="connsiteX18" fmla="*/ 204331 w 427778"/>
                <a:gd name="connsiteY18" fmla="*/ 514969 h 627121"/>
                <a:gd name="connsiteX19" fmla="*/ 204331 w 427778"/>
                <a:gd name="connsiteY19" fmla="*/ 581802 h 627121"/>
                <a:gd name="connsiteX20" fmla="*/ 167358 w 427778"/>
                <a:gd name="connsiteY20" fmla="*/ 627121 h 627121"/>
                <a:gd name="connsiteX21" fmla="*/ 130384 w 427778"/>
                <a:gd name="connsiteY21" fmla="*/ 581802 h 627121"/>
                <a:gd name="connsiteX22" fmla="*/ 130384 w 427778"/>
                <a:gd name="connsiteY22" fmla="*/ 514969 h 627121"/>
                <a:gd name="connsiteX23" fmla="*/ 130384 w 427778"/>
                <a:gd name="connsiteY23" fmla="*/ 511899 h 627121"/>
                <a:gd name="connsiteX24" fmla="*/ 130384 w 427778"/>
                <a:gd name="connsiteY24" fmla="*/ 413010 h 627121"/>
                <a:gd name="connsiteX25" fmla="*/ 130384 w 427778"/>
                <a:gd name="connsiteY25" fmla="*/ 321623 h 627121"/>
                <a:gd name="connsiteX26" fmla="*/ 130384 w 427778"/>
                <a:gd name="connsiteY26" fmla="*/ 320515 h 627121"/>
                <a:gd name="connsiteX27" fmla="*/ 130384 w 427778"/>
                <a:gd name="connsiteY27" fmla="*/ 288583 h 627121"/>
                <a:gd name="connsiteX28" fmla="*/ 130384 w 427778"/>
                <a:gd name="connsiteY28" fmla="*/ 260884 h 627121"/>
                <a:gd name="connsiteX29" fmla="*/ 120263 w 427778"/>
                <a:gd name="connsiteY29" fmla="*/ 253118 h 627121"/>
                <a:gd name="connsiteX30" fmla="*/ 3679 w 427778"/>
                <a:gd name="connsiteY30" fmla="*/ 51188 h 627121"/>
                <a:gd name="connsiteX31" fmla="*/ 13720 w 427778"/>
                <a:gd name="connsiteY31" fmla="*/ 13716 h 627121"/>
                <a:gd name="connsiteX32" fmla="*/ 34536 w 427778"/>
                <a:gd name="connsiteY32" fmla="*/ 10975 h 627121"/>
                <a:gd name="connsiteX33" fmla="*/ 51193 w 427778"/>
                <a:gd name="connsiteY33" fmla="*/ 23756 h 627121"/>
                <a:gd name="connsiteX34" fmla="*/ 142056 w 427778"/>
                <a:gd name="connsiteY34" fmla="*/ 181135 h 627121"/>
                <a:gd name="connsiteX35" fmla="*/ 285722 w 427778"/>
                <a:gd name="connsiteY35" fmla="*/ 181135 h 627121"/>
                <a:gd name="connsiteX36" fmla="*/ 376585 w 427778"/>
                <a:gd name="connsiteY36" fmla="*/ 23756 h 627121"/>
                <a:gd name="connsiteX37" fmla="*/ 393242 w 427778"/>
                <a:gd name="connsiteY37" fmla="*/ 10975 h 627121"/>
                <a:gd name="connsiteX38" fmla="*/ 213888 w 427778"/>
                <a:gd name="connsiteY38" fmla="*/ 0 h 627121"/>
                <a:gd name="connsiteX39" fmla="*/ 296184 w 427778"/>
                <a:gd name="connsiteY39" fmla="*/ 82296 h 627121"/>
                <a:gd name="connsiteX40" fmla="*/ 213888 w 427778"/>
                <a:gd name="connsiteY40" fmla="*/ 164592 h 627121"/>
                <a:gd name="connsiteX41" fmla="*/ 131592 w 427778"/>
                <a:gd name="connsiteY41" fmla="*/ 82296 h 627121"/>
                <a:gd name="connsiteX42" fmla="*/ 213888 w 427778"/>
                <a:gd name="connsiteY42" fmla="*/ 0 h 62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7778" h="627121">
                  <a:moveTo>
                    <a:pt x="393242" y="10975"/>
                  </a:moveTo>
                  <a:cubicBezTo>
                    <a:pt x="400024" y="9158"/>
                    <a:pt x="407498" y="9928"/>
                    <a:pt x="414058" y="13716"/>
                  </a:cubicBezTo>
                  <a:cubicBezTo>
                    <a:pt x="427178" y="21291"/>
                    <a:pt x="431674" y="38068"/>
                    <a:pt x="424099" y="51188"/>
                  </a:cubicBezTo>
                  <a:lnTo>
                    <a:pt x="307515" y="253118"/>
                  </a:lnTo>
                  <a:lnTo>
                    <a:pt x="297393" y="260885"/>
                  </a:lnTo>
                  <a:lnTo>
                    <a:pt x="297393" y="320515"/>
                  </a:lnTo>
                  <a:lnTo>
                    <a:pt x="297393" y="321623"/>
                  </a:lnTo>
                  <a:lnTo>
                    <a:pt x="297393" y="413010"/>
                  </a:lnTo>
                  <a:lnTo>
                    <a:pt x="297393" y="511899"/>
                  </a:lnTo>
                  <a:lnTo>
                    <a:pt x="297393" y="514969"/>
                  </a:lnTo>
                  <a:lnTo>
                    <a:pt x="297393" y="581802"/>
                  </a:lnTo>
                  <a:cubicBezTo>
                    <a:pt x="297393" y="606831"/>
                    <a:pt x="280840" y="627121"/>
                    <a:pt x="260419" y="627121"/>
                  </a:cubicBezTo>
                  <a:cubicBezTo>
                    <a:pt x="239999" y="627121"/>
                    <a:pt x="223446" y="606831"/>
                    <a:pt x="223446" y="581802"/>
                  </a:cubicBezTo>
                  <a:lnTo>
                    <a:pt x="223446" y="514969"/>
                  </a:lnTo>
                  <a:lnTo>
                    <a:pt x="223446" y="511899"/>
                  </a:lnTo>
                  <a:lnTo>
                    <a:pt x="223446" y="413010"/>
                  </a:lnTo>
                  <a:lnTo>
                    <a:pt x="204331" y="413010"/>
                  </a:lnTo>
                  <a:lnTo>
                    <a:pt x="204331" y="511899"/>
                  </a:lnTo>
                  <a:lnTo>
                    <a:pt x="204331" y="514969"/>
                  </a:lnTo>
                  <a:lnTo>
                    <a:pt x="204331" y="581802"/>
                  </a:lnTo>
                  <a:cubicBezTo>
                    <a:pt x="204331" y="606831"/>
                    <a:pt x="187778" y="627121"/>
                    <a:pt x="167358" y="627121"/>
                  </a:cubicBezTo>
                  <a:cubicBezTo>
                    <a:pt x="146938" y="627121"/>
                    <a:pt x="130384" y="606831"/>
                    <a:pt x="130384" y="581802"/>
                  </a:cubicBezTo>
                  <a:lnTo>
                    <a:pt x="130384" y="514969"/>
                  </a:lnTo>
                  <a:lnTo>
                    <a:pt x="130384" y="511899"/>
                  </a:lnTo>
                  <a:lnTo>
                    <a:pt x="130384" y="413010"/>
                  </a:lnTo>
                  <a:lnTo>
                    <a:pt x="130384" y="321623"/>
                  </a:lnTo>
                  <a:lnTo>
                    <a:pt x="130384" y="320515"/>
                  </a:lnTo>
                  <a:lnTo>
                    <a:pt x="130384" y="288583"/>
                  </a:lnTo>
                  <a:lnTo>
                    <a:pt x="130384" y="260884"/>
                  </a:lnTo>
                  <a:lnTo>
                    <a:pt x="120263" y="253118"/>
                  </a:lnTo>
                  <a:lnTo>
                    <a:pt x="3679" y="51188"/>
                  </a:lnTo>
                  <a:cubicBezTo>
                    <a:pt x="-3896" y="38068"/>
                    <a:pt x="600" y="21291"/>
                    <a:pt x="13720" y="13716"/>
                  </a:cubicBezTo>
                  <a:cubicBezTo>
                    <a:pt x="20280" y="9928"/>
                    <a:pt x="27755" y="9158"/>
                    <a:pt x="34536" y="10975"/>
                  </a:cubicBezTo>
                  <a:cubicBezTo>
                    <a:pt x="41317" y="12792"/>
                    <a:pt x="47406" y="17196"/>
                    <a:pt x="51193" y="23756"/>
                  </a:cubicBezTo>
                  <a:lnTo>
                    <a:pt x="142056" y="181135"/>
                  </a:lnTo>
                  <a:lnTo>
                    <a:pt x="285722" y="181135"/>
                  </a:lnTo>
                  <a:lnTo>
                    <a:pt x="376585" y="23756"/>
                  </a:lnTo>
                  <a:cubicBezTo>
                    <a:pt x="380373" y="17196"/>
                    <a:pt x="386461" y="12792"/>
                    <a:pt x="393242" y="10975"/>
                  </a:cubicBezTo>
                  <a:close/>
                  <a:moveTo>
                    <a:pt x="213888" y="0"/>
                  </a:moveTo>
                  <a:cubicBezTo>
                    <a:pt x="259339" y="0"/>
                    <a:pt x="296184" y="36845"/>
                    <a:pt x="296184" y="82296"/>
                  </a:cubicBezTo>
                  <a:cubicBezTo>
                    <a:pt x="296184" y="127747"/>
                    <a:pt x="259339" y="164592"/>
                    <a:pt x="213888" y="164592"/>
                  </a:cubicBezTo>
                  <a:cubicBezTo>
                    <a:pt x="168438" y="164592"/>
                    <a:pt x="131592" y="127747"/>
                    <a:pt x="131592" y="82296"/>
                  </a:cubicBezTo>
                  <a:cubicBezTo>
                    <a:pt x="131592" y="36845"/>
                    <a:pt x="168438" y="0"/>
                    <a:pt x="213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3" name="Freeform 48"/>
            <p:cNvSpPr/>
            <p:nvPr/>
          </p:nvSpPr>
          <p:spPr>
            <a:xfrm>
              <a:off x="9484021" y="5182856"/>
              <a:ext cx="373163" cy="547056"/>
            </a:xfrm>
            <a:custGeom>
              <a:avLst/>
              <a:gdLst>
                <a:gd name="connsiteX0" fmla="*/ 393242 w 427778"/>
                <a:gd name="connsiteY0" fmla="*/ 10975 h 627121"/>
                <a:gd name="connsiteX1" fmla="*/ 414058 w 427778"/>
                <a:gd name="connsiteY1" fmla="*/ 13716 h 627121"/>
                <a:gd name="connsiteX2" fmla="*/ 424099 w 427778"/>
                <a:gd name="connsiteY2" fmla="*/ 51188 h 627121"/>
                <a:gd name="connsiteX3" fmla="*/ 307515 w 427778"/>
                <a:gd name="connsiteY3" fmla="*/ 253118 h 627121"/>
                <a:gd name="connsiteX4" fmla="*/ 297393 w 427778"/>
                <a:gd name="connsiteY4" fmla="*/ 260885 h 627121"/>
                <a:gd name="connsiteX5" fmla="*/ 297393 w 427778"/>
                <a:gd name="connsiteY5" fmla="*/ 320515 h 627121"/>
                <a:gd name="connsiteX6" fmla="*/ 297393 w 427778"/>
                <a:gd name="connsiteY6" fmla="*/ 321623 h 627121"/>
                <a:gd name="connsiteX7" fmla="*/ 297393 w 427778"/>
                <a:gd name="connsiteY7" fmla="*/ 413010 h 627121"/>
                <a:gd name="connsiteX8" fmla="*/ 297393 w 427778"/>
                <a:gd name="connsiteY8" fmla="*/ 511899 h 627121"/>
                <a:gd name="connsiteX9" fmla="*/ 297393 w 427778"/>
                <a:gd name="connsiteY9" fmla="*/ 514969 h 627121"/>
                <a:gd name="connsiteX10" fmla="*/ 297393 w 427778"/>
                <a:gd name="connsiteY10" fmla="*/ 581802 h 627121"/>
                <a:gd name="connsiteX11" fmla="*/ 260419 w 427778"/>
                <a:gd name="connsiteY11" fmla="*/ 627121 h 627121"/>
                <a:gd name="connsiteX12" fmla="*/ 223446 w 427778"/>
                <a:gd name="connsiteY12" fmla="*/ 581802 h 627121"/>
                <a:gd name="connsiteX13" fmla="*/ 223446 w 427778"/>
                <a:gd name="connsiteY13" fmla="*/ 514969 h 627121"/>
                <a:gd name="connsiteX14" fmla="*/ 223446 w 427778"/>
                <a:gd name="connsiteY14" fmla="*/ 511899 h 627121"/>
                <a:gd name="connsiteX15" fmla="*/ 223446 w 427778"/>
                <a:gd name="connsiteY15" fmla="*/ 413010 h 627121"/>
                <a:gd name="connsiteX16" fmla="*/ 204331 w 427778"/>
                <a:gd name="connsiteY16" fmla="*/ 413010 h 627121"/>
                <a:gd name="connsiteX17" fmla="*/ 204331 w 427778"/>
                <a:gd name="connsiteY17" fmla="*/ 511899 h 627121"/>
                <a:gd name="connsiteX18" fmla="*/ 204331 w 427778"/>
                <a:gd name="connsiteY18" fmla="*/ 514969 h 627121"/>
                <a:gd name="connsiteX19" fmla="*/ 204331 w 427778"/>
                <a:gd name="connsiteY19" fmla="*/ 581802 h 627121"/>
                <a:gd name="connsiteX20" fmla="*/ 167358 w 427778"/>
                <a:gd name="connsiteY20" fmla="*/ 627121 h 627121"/>
                <a:gd name="connsiteX21" fmla="*/ 130384 w 427778"/>
                <a:gd name="connsiteY21" fmla="*/ 581802 h 627121"/>
                <a:gd name="connsiteX22" fmla="*/ 130384 w 427778"/>
                <a:gd name="connsiteY22" fmla="*/ 514969 h 627121"/>
                <a:gd name="connsiteX23" fmla="*/ 130384 w 427778"/>
                <a:gd name="connsiteY23" fmla="*/ 511899 h 627121"/>
                <a:gd name="connsiteX24" fmla="*/ 130384 w 427778"/>
                <a:gd name="connsiteY24" fmla="*/ 413010 h 627121"/>
                <a:gd name="connsiteX25" fmla="*/ 130384 w 427778"/>
                <a:gd name="connsiteY25" fmla="*/ 321623 h 627121"/>
                <a:gd name="connsiteX26" fmla="*/ 130384 w 427778"/>
                <a:gd name="connsiteY26" fmla="*/ 320515 h 627121"/>
                <a:gd name="connsiteX27" fmla="*/ 130384 w 427778"/>
                <a:gd name="connsiteY27" fmla="*/ 288583 h 627121"/>
                <a:gd name="connsiteX28" fmla="*/ 130384 w 427778"/>
                <a:gd name="connsiteY28" fmla="*/ 260884 h 627121"/>
                <a:gd name="connsiteX29" fmla="*/ 120263 w 427778"/>
                <a:gd name="connsiteY29" fmla="*/ 253118 h 627121"/>
                <a:gd name="connsiteX30" fmla="*/ 3679 w 427778"/>
                <a:gd name="connsiteY30" fmla="*/ 51188 h 627121"/>
                <a:gd name="connsiteX31" fmla="*/ 13720 w 427778"/>
                <a:gd name="connsiteY31" fmla="*/ 13716 h 627121"/>
                <a:gd name="connsiteX32" fmla="*/ 34536 w 427778"/>
                <a:gd name="connsiteY32" fmla="*/ 10975 h 627121"/>
                <a:gd name="connsiteX33" fmla="*/ 51193 w 427778"/>
                <a:gd name="connsiteY33" fmla="*/ 23756 h 627121"/>
                <a:gd name="connsiteX34" fmla="*/ 142056 w 427778"/>
                <a:gd name="connsiteY34" fmla="*/ 181135 h 627121"/>
                <a:gd name="connsiteX35" fmla="*/ 285722 w 427778"/>
                <a:gd name="connsiteY35" fmla="*/ 181135 h 627121"/>
                <a:gd name="connsiteX36" fmla="*/ 376585 w 427778"/>
                <a:gd name="connsiteY36" fmla="*/ 23756 h 627121"/>
                <a:gd name="connsiteX37" fmla="*/ 393242 w 427778"/>
                <a:gd name="connsiteY37" fmla="*/ 10975 h 627121"/>
                <a:gd name="connsiteX38" fmla="*/ 213888 w 427778"/>
                <a:gd name="connsiteY38" fmla="*/ 0 h 627121"/>
                <a:gd name="connsiteX39" fmla="*/ 296184 w 427778"/>
                <a:gd name="connsiteY39" fmla="*/ 82296 h 627121"/>
                <a:gd name="connsiteX40" fmla="*/ 213888 w 427778"/>
                <a:gd name="connsiteY40" fmla="*/ 164592 h 627121"/>
                <a:gd name="connsiteX41" fmla="*/ 131592 w 427778"/>
                <a:gd name="connsiteY41" fmla="*/ 82296 h 627121"/>
                <a:gd name="connsiteX42" fmla="*/ 213888 w 427778"/>
                <a:gd name="connsiteY42" fmla="*/ 0 h 62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7778" h="627121">
                  <a:moveTo>
                    <a:pt x="393242" y="10975"/>
                  </a:moveTo>
                  <a:cubicBezTo>
                    <a:pt x="400024" y="9158"/>
                    <a:pt x="407498" y="9928"/>
                    <a:pt x="414058" y="13716"/>
                  </a:cubicBezTo>
                  <a:cubicBezTo>
                    <a:pt x="427178" y="21291"/>
                    <a:pt x="431674" y="38068"/>
                    <a:pt x="424099" y="51188"/>
                  </a:cubicBezTo>
                  <a:lnTo>
                    <a:pt x="307515" y="253118"/>
                  </a:lnTo>
                  <a:lnTo>
                    <a:pt x="297393" y="260885"/>
                  </a:lnTo>
                  <a:lnTo>
                    <a:pt x="297393" y="320515"/>
                  </a:lnTo>
                  <a:lnTo>
                    <a:pt x="297393" y="321623"/>
                  </a:lnTo>
                  <a:lnTo>
                    <a:pt x="297393" y="413010"/>
                  </a:lnTo>
                  <a:lnTo>
                    <a:pt x="297393" y="511899"/>
                  </a:lnTo>
                  <a:lnTo>
                    <a:pt x="297393" y="514969"/>
                  </a:lnTo>
                  <a:lnTo>
                    <a:pt x="297393" y="581802"/>
                  </a:lnTo>
                  <a:cubicBezTo>
                    <a:pt x="297393" y="606831"/>
                    <a:pt x="280840" y="627121"/>
                    <a:pt x="260419" y="627121"/>
                  </a:cubicBezTo>
                  <a:cubicBezTo>
                    <a:pt x="239999" y="627121"/>
                    <a:pt x="223446" y="606831"/>
                    <a:pt x="223446" y="581802"/>
                  </a:cubicBezTo>
                  <a:lnTo>
                    <a:pt x="223446" y="514969"/>
                  </a:lnTo>
                  <a:lnTo>
                    <a:pt x="223446" y="511899"/>
                  </a:lnTo>
                  <a:lnTo>
                    <a:pt x="223446" y="413010"/>
                  </a:lnTo>
                  <a:lnTo>
                    <a:pt x="204331" y="413010"/>
                  </a:lnTo>
                  <a:lnTo>
                    <a:pt x="204331" y="511899"/>
                  </a:lnTo>
                  <a:lnTo>
                    <a:pt x="204331" y="514969"/>
                  </a:lnTo>
                  <a:lnTo>
                    <a:pt x="204331" y="581802"/>
                  </a:lnTo>
                  <a:cubicBezTo>
                    <a:pt x="204331" y="606831"/>
                    <a:pt x="187778" y="627121"/>
                    <a:pt x="167358" y="627121"/>
                  </a:cubicBezTo>
                  <a:cubicBezTo>
                    <a:pt x="146938" y="627121"/>
                    <a:pt x="130384" y="606831"/>
                    <a:pt x="130384" y="581802"/>
                  </a:cubicBezTo>
                  <a:lnTo>
                    <a:pt x="130384" y="514969"/>
                  </a:lnTo>
                  <a:lnTo>
                    <a:pt x="130384" y="511899"/>
                  </a:lnTo>
                  <a:lnTo>
                    <a:pt x="130384" y="413010"/>
                  </a:lnTo>
                  <a:lnTo>
                    <a:pt x="130384" y="321623"/>
                  </a:lnTo>
                  <a:lnTo>
                    <a:pt x="130384" y="320515"/>
                  </a:lnTo>
                  <a:lnTo>
                    <a:pt x="130384" y="288583"/>
                  </a:lnTo>
                  <a:lnTo>
                    <a:pt x="130384" y="260884"/>
                  </a:lnTo>
                  <a:lnTo>
                    <a:pt x="120263" y="253118"/>
                  </a:lnTo>
                  <a:lnTo>
                    <a:pt x="3679" y="51188"/>
                  </a:lnTo>
                  <a:cubicBezTo>
                    <a:pt x="-3896" y="38068"/>
                    <a:pt x="600" y="21291"/>
                    <a:pt x="13720" y="13716"/>
                  </a:cubicBezTo>
                  <a:cubicBezTo>
                    <a:pt x="20280" y="9928"/>
                    <a:pt x="27755" y="9158"/>
                    <a:pt x="34536" y="10975"/>
                  </a:cubicBezTo>
                  <a:cubicBezTo>
                    <a:pt x="41317" y="12792"/>
                    <a:pt x="47406" y="17196"/>
                    <a:pt x="51193" y="23756"/>
                  </a:cubicBezTo>
                  <a:lnTo>
                    <a:pt x="142056" y="181135"/>
                  </a:lnTo>
                  <a:lnTo>
                    <a:pt x="285722" y="181135"/>
                  </a:lnTo>
                  <a:lnTo>
                    <a:pt x="376585" y="23756"/>
                  </a:lnTo>
                  <a:cubicBezTo>
                    <a:pt x="380373" y="17196"/>
                    <a:pt x="386461" y="12792"/>
                    <a:pt x="393242" y="10975"/>
                  </a:cubicBezTo>
                  <a:close/>
                  <a:moveTo>
                    <a:pt x="213888" y="0"/>
                  </a:moveTo>
                  <a:cubicBezTo>
                    <a:pt x="259339" y="0"/>
                    <a:pt x="296184" y="36845"/>
                    <a:pt x="296184" y="82296"/>
                  </a:cubicBezTo>
                  <a:cubicBezTo>
                    <a:pt x="296184" y="127747"/>
                    <a:pt x="259339" y="164592"/>
                    <a:pt x="213888" y="164592"/>
                  </a:cubicBezTo>
                  <a:cubicBezTo>
                    <a:pt x="168438" y="164592"/>
                    <a:pt x="131592" y="127747"/>
                    <a:pt x="131592" y="82296"/>
                  </a:cubicBezTo>
                  <a:cubicBezTo>
                    <a:pt x="131592" y="36845"/>
                    <a:pt x="168438" y="0"/>
                    <a:pt x="213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4690779" y="1200150"/>
            <a:ext cx="4377021" cy="333071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052824" y="1123950"/>
            <a:ext cx="2051588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¿QUIÉN DECIDE?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85800" y="1240262"/>
            <a:ext cx="3200400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¿CÓMO SE TOMA LA DECISIÓN?</a:t>
            </a:r>
          </a:p>
        </p:txBody>
      </p:sp>
    </p:spTree>
    <p:extLst>
      <p:ext uri="{BB962C8B-B14F-4D97-AF65-F5344CB8AC3E}">
        <p14:creationId xmlns:p14="http://schemas.microsoft.com/office/powerpoint/2010/main" val="348782431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690039"/>
              </p:ext>
            </p:extLst>
          </p:nvPr>
        </p:nvGraphicFramePr>
        <p:xfrm>
          <a:off x="273803" y="1194303"/>
          <a:ext cx="7095525" cy="367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228600" y="4860131"/>
            <a:ext cx="87487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P.12  ¿Y qué te motivó / os </a:t>
            </a:r>
            <a:r>
              <a:rPr lang="es-ES" sz="800" b="1" u="sng" dirty="0">
                <a:solidFill>
                  <a:srgbClr val="616365"/>
                </a:solidFill>
              </a:rPr>
              <a:t>motivó a elegir </a:t>
            </a:r>
            <a:r>
              <a:rPr lang="es-ES" sz="800" dirty="0">
                <a:solidFill>
                  <a:srgbClr val="616365"/>
                </a:solidFill>
              </a:rPr>
              <a:t>este destino antes que otro? </a:t>
            </a:r>
            <a:r>
              <a:rPr lang="es-ES" sz="800" dirty="0">
                <a:solidFill>
                  <a:srgbClr val="FF3300"/>
                </a:solidFill>
              </a:rPr>
              <a:t>(% Respuesta Sugerida y Múltiple)</a:t>
            </a:r>
          </a:p>
        </p:txBody>
      </p:sp>
      <p:sp>
        <p:nvSpPr>
          <p:cNvPr id="43016" name="Rectangle 14"/>
          <p:cNvSpPr>
            <a:spLocks noChangeArrowheads="1"/>
          </p:cNvSpPr>
          <p:nvPr/>
        </p:nvSpPr>
        <p:spPr bwMode="auto">
          <a:xfrm>
            <a:off x="304800" y="57150"/>
            <a:ext cx="82295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Conocer nuevos lugares y el atractivo turístico son los principales motivos para elegir el destino del viaje.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2335" y="4629150"/>
            <a:ext cx="13823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Total: (658)</a:t>
            </a: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34743"/>
              </p:ext>
            </p:extLst>
          </p:nvPr>
        </p:nvGraphicFramePr>
        <p:xfrm>
          <a:off x="1896075" y="1166045"/>
          <a:ext cx="7095525" cy="381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81003"/>
              </p:ext>
            </p:extLst>
          </p:nvPr>
        </p:nvGraphicFramePr>
        <p:xfrm>
          <a:off x="3657600" y="1166045"/>
          <a:ext cx="7095525" cy="381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631806" y="900363"/>
            <a:ext cx="1025794" cy="227755"/>
          </a:xfrm>
          <a:prstGeom prst="rect">
            <a:avLst/>
          </a:prstGeom>
          <a:solidFill>
            <a:srgbClr val="002060">
              <a:alpha val="85001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724400" y="819150"/>
            <a:ext cx="1524000" cy="363176"/>
          </a:xfrm>
          <a:prstGeom prst="rect">
            <a:avLst/>
          </a:prstGeom>
          <a:solidFill>
            <a:srgbClr val="002060">
              <a:alpha val="85001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>
                <a:solidFill>
                  <a:schemeClr val="bg1"/>
                </a:solidFill>
              </a:rPr>
              <a:t>ISLA MEDITERRÁNEO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477000" y="895350"/>
            <a:ext cx="1524000" cy="227755"/>
          </a:xfrm>
          <a:prstGeom prst="rect">
            <a:avLst/>
          </a:prstGeom>
          <a:solidFill>
            <a:srgbClr val="002060">
              <a:alpha val="85001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>
                <a:solidFill>
                  <a:schemeClr val="bg1"/>
                </a:solidFill>
              </a:rPr>
              <a:t>EXTRANJERO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38200" y="1717508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" y="2238876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2752224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" y="3253539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8200" y="3782929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8200" y="4272213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8173737" y="1412708"/>
            <a:ext cx="108000" cy="108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Isosceles Triangle 30"/>
          <p:cNvSpPr/>
          <p:nvPr/>
        </p:nvSpPr>
        <p:spPr>
          <a:xfrm>
            <a:off x="7848600" y="1930350"/>
            <a:ext cx="108000" cy="108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Isosceles Triangle 31"/>
          <p:cNvSpPr/>
          <p:nvPr/>
        </p:nvSpPr>
        <p:spPr>
          <a:xfrm>
            <a:off x="6194400" y="2255921"/>
            <a:ext cx="108000" cy="108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Isosceles Triangle 32"/>
          <p:cNvSpPr/>
          <p:nvPr/>
        </p:nvSpPr>
        <p:spPr>
          <a:xfrm>
            <a:off x="6369000" y="2435392"/>
            <a:ext cx="108000" cy="108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Isosceles Triangle 33"/>
          <p:cNvSpPr/>
          <p:nvPr/>
        </p:nvSpPr>
        <p:spPr>
          <a:xfrm>
            <a:off x="5638800" y="4148171"/>
            <a:ext cx="108000" cy="108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503217" y="4629150"/>
            <a:ext cx="44038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(206)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392175" y="4590047"/>
            <a:ext cx="44038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(452)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310612" y="706862"/>
            <a:ext cx="2051588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MOTIVACIONES</a:t>
            </a:r>
          </a:p>
        </p:txBody>
      </p:sp>
    </p:spTree>
    <p:extLst>
      <p:ext uri="{BB962C8B-B14F-4D97-AF65-F5344CB8AC3E}">
        <p14:creationId xmlns:p14="http://schemas.microsoft.com/office/powerpoint/2010/main" val="11932719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3581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05200" y="1276350"/>
            <a:ext cx="567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FFFFFF"/>
                </a:solidFill>
              </a:rPr>
              <a:t>3ª PARTE: </a:t>
            </a:r>
          </a:p>
          <a:p>
            <a:pPr algn="ctr"/>
            <a:br>
              <a:rPr lang="es-ES" sz="3600" b="1" dirty="0">
                <a:solidFill>
                  <a:srgbClr val="FFFFFF"/>
                </a:solidFill>
              </a:rPr>
            </a:br>
            <a:r>
              <a:rPr lang="es-ES" sz="3600" b="1" dirty="0">
                <a:solidFill>
                  <a:srgbClr val="FFFFFF"/>
                </a:solidFill>
              </a:rPr>
              <a:t>VALORACIÓN</a:t>
            </a:r>
          </a:p>
          <a:p>
            <a:pPr algn="ctr"/>
            <a:r>
              <a:rPr lang="es-ES" sz="3600" b="1" dirty="0">
                <a:solidFill>
                  <a:srgbClr val="FFFFFF"/>
                </a:solidFill>
              </a:rPr>
              <a:t>del viaje</a:t>
            </a:r>
            <a:endParaRPr lang="id-ID" sz="3600" b="1" dirty="0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74420"/>
            <a:ext cx="3505200" cy="251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068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08449" y="4733322"/>
            <a:ext cx="8612187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P.13 </a:t>
            </a:r>
            <a:r>
              <a:rPr lang="es-ES" sz="800" b="1" u="sng" dirty="0">
                <a:solidFill>
                  <a:srgbClr val="616365"/>
                </a:solidFill>
              </a:rPr>
              <a:t>Cómo valorarías </a:t>
            </a:r>
            <a:r>
              <a:rPr lang="es-ES" sz="800" dirty="0">
                <a:solidFill>
                  <a:srgbClr val="616365"/>
                </a:solidFill>
              </a:rPr>
              <a:t>cada uno de los siguientes aspectos que aparecen a continuación pensando en tu viaje. Utiliza una escala de 1 a 5,  siendo 1 “muy mal” y 5 “Muy bien”. </a:t>
            </a:r>
            <a:r>
              <a:rPr lang="es-ES" sz="800" dirty="0">
                <a:solidFill>
                  <a:srgbClr val="FF0000"/>
                </a:solidFill>
              </a:rPr>
              <a:t>(% y Media)</a:t>
            </a:r>
          </a:p>
        </p:txBody>
      </p:sp>
      <p:sp>
        <p:nvSpPr>
          <p:cNvPr id="76806" name="Rectangle 8"/>
          <p:cNvSpPr>
            <a:spLocks noChangeArrowheads="1"/>
          </p:cNvSpPr>
          <p:nvPr/>
        </p:nvSpPr>
        <p:spPr bwMode="auto">
          <a:xfrm>
            <a:off x="304800" y="133350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En general, el viaje se valora muy bien, con un 89% de valoraciones positivas. Entre los diferentes aspectos analizados, el interés turístico, la acogida y la facilidad para llegar al destino son los aspectos mejor valorados.</a:t>
            </a: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14184"/>
              </p:ext>
            </p:extLst>
          </p:nvPr>
        </p:nvGraphicFramePr>
        <p:xfrm>
          <a:off x="228600" y="1970960"/>
          <a:ext cx="8915400" cy="273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818" name="Text Box 31"/>
          <p:cNvSpPr txBox="1">
            <a:spLocks noChangeArrowheads="1"/>
          </p:cNvSpPr>
          <p:nvPr/>
        </p:nvSpPr>
        <p:spPr bwMode="auto">
          <a:xfrm>
            <a:off x="533400" y="1688872"/>
            <a:ext cx="669925" cy="26161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1100" i="1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Media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258762" y="1276350"/>
            <a:ext cx="1036638" cy="369332"/>
          </a:xfrm>
          <a:prstGeom prst="rect">
            <a:avLst/>
          </a:prstGeom>
          <a:solidFill>
            <a:srgbClr val="0082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900" i="1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Top Box (Muy + Bastante bien)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00080"/>
              </p:ext>
            </p:extLst>
          </p:nvPr>
        </p:nvGraphicFramePr>
        <p:xfrm>
          <a:off x="1600195" y="1340882"/>
          <a:ext cx="7292194" cy="228600"/>
        </p:xfrm>
        <a:graphic>
          <a:graphicData uri="http://schemas.openxmlformats.org/drawingml/2006/table">
            <a:tbl>
              <a:tblPr/>
              <a:tblGrid>
                <a:gridCol w="56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89%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77%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76%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74%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74%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72%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71%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56%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605667"/>
              </p:ext>
            </p:extLst>
          </p:nvPr>
        </p:nvGraphicFramePr>
        <p:xfrm>
          <a:off x="1603071" y="1645682"/>
          <a:ext cx="7317570" cy="261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4,4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4,3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4,1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4,1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4,1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4,0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4,0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4,0</a:t>
                      </a:r>
                      <a:endParaRPr lang="es-E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9900" y="4274776"/>
            <a:ext cx="13823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Total: (658)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1063169"/>
            <a:ext cx="112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FF0000"/>
                </a:solidFill>
              </a:rPr>
              <a:t>&lt;73% </a:t>
            </a:r>
          </a:p>
          <a:p>
            <a:pPr algn="ctr"/>
            <a:r>
              <a:rPr lang="es-AR" sz="700" b="1" dirty="0">
                <a:solidFill>
                  <a:srgbClr val="FF0000"/>
                </a:solidFill>
              </a:rPr>
              <a:t>46-65 años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1041857"/>
            <a:ext cx="112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FF0000"/>
                </a:solidFill>
              </a:rPr>
              <a:t>&lt;54% </a:t>
            </a:r>
          </a:p>
          <a:p>
            <a:pPr algn="ctr"/>
            <a:r>
              <a:rPr lang="es-AR" sz="700" b="1" dirty="0">
                <a:solidFill>
                  <a:srgbClr val="FF0000"/>
                </a:solidFill>
              </a:rPr>
              <a:t>46-65 años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947" y="1044773"/>
            <a:ext cx="112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FF0000"/>
                </a:solidFill>
              </a:rPr>
              <a:t>&lt;67% </a:t>
            </a:r>
          </a:p>
          <a:p>
            <a:pPr algn="ctr"/>
            <a:r>
              <a:rPr lang="es-AR" sz="700" b="1" dirty="0">
                <a:solidFill>
                  <a:srgbClr val="FF0000"/>
                </a:solidFill>
              </a:rPr>
              <a:t>Madrid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1044773"/>
            <a:ext cx="112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FF0000"/>
                </a:solidFill>
              </a:rPr>
              <a:t>&lt;51% Extranjero</a:t>
            </a:r>
          </a:p>
          <a:p>
            <a:pPr algn="ctr"/>
            <a:r>
              <a:rPr lang="es-AR" sz="700" b="1" dirty="0">
                <a:solidFill>
                  <a:srgbClr val="00B050"/>
                </a:solidFill>
              </a:rPr>
              <a:t>&gt;75% Mediterráneo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3297" y="1044773"/>
            <a:ext cx="112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FF0000"/>
                </a:solidFill>
              </a:rPr>
              <a:t>&lt;56% </a:t>
            </a:r>
          </a:p>
          <a:p>
            <a:pPr algn="ctr"/>
            <a:r>
              <a:rPr lang="es-AR" sz="700" b="1" dirty="0">
                <a:solidFill>
                  <a:srgbClr val="FF0000"/>
                </a:solidFill>
              </a:rPr>
              <a:t>Madrid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9594" y="1044773"/>
            <a:ext cx="112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FF0000"/>
                </a:solidFill>
              </a:rPr>
              <a:t>&lt;67% </a:t>
            </a:r>
          </a:p>
          <a:p>
            <a:pPr algn="ctr"/>
            <a:r>
              <a:rPr lang="es-AR" sz="700" b="1" dirty="0">
                <a:solidFill>
                  <a:srgbClr val="FF0000"/>
                </a:solidFill>
              </a:rPr>
              <a:t>18-30 años</a:t>
            </a:r>
          </a:p>
        </p:txBody>
      </p:sp>
    </p:spTree>
    <p:extLst>
      <p:ext uri="{BB962C8B-B14F-4D97-AF65-F5344CB8AC3E}">
        <p14:creationId xmlns:p14="http://schemas.microsoft.com/office/powerpoint/2010/main" val="3892123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215799"/>
              </p:ext>
            </p:extLst>
          </p:nvPr>
        </p:nvGraphicFramePr>
        <p:xfrm>
          <a:off x="369888" y="971550"/>
          <a:ext cx="8774112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8449" y="4733322"/>
            <a:ext cx="8612187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P.13 </a:t>
            </a:r>
            <a:r>
              <a:rPr lang="es-ES" sz="800" b="1" u="sng" dirty="0">
                <a:solidFill>
                  <a:srgbClr val="616365"/>
                </a:solidFill>
              </a:rPr>
              <a:t>Cómo valorarías </a:t>
            </a:r>
            <a:r>
              <a:rPr lang="es-ES" sz="800" dirty="0">
                <a:solidFill>
                  <a:srgbClr val="616365"/>
                </a:solidFill>
              </a:rPr>
              <a:t>cada uno de los siguientes aspectos que aparecen a continuación pensando en tu viaje. Utiliza una escala de 1 a 5,  siendo 1 “muy mal” y 5 “Muy bien”. </a:t>
            </a:r>
            <a:r>
              <a:rPr lang="es-ES" sz="800" dirty="0">
                <a:solidFill>
                  <a:srgbClr val="FF0000"/>
                </a:solidFill>
              </a:rPr>
              <a:t>(% y Media)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48353" y="1721922"/>
            <a:ext cx="0" cy="2366079"/>
          </a:xfrm>
          <a:prstGeom prst="line">
            <a:avLst/>
          </a:prstGeom>
          <a:ln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72834" y="1403362"/>
            <a:ext cx="1951038" cy="230832"/>
          </a:xfrm>
          <a:prstGeom prst="rect">
            <a:avLst/>
          </a:prstGeom>
          <a:solidFill>
            <a:srgbClr val="0082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900" i="1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% Top Box (Muy + Bastante bien)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4800" y="158175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Valoraciones muy similares en todos los aspectos, excepto en “Diversión y ambiente nocturno”, donde la valoración en las Islas es mayor que en los países (68% valoraciones de 5+4; frente al 51%).</a:t>
            </a:r>
          </a:p>
        </p:txBody>
      </p:sp>
    </p:spTree>
    <p:extLst>
      <p:ext uri="{BB962C8B-B14F-4D97-AF65-F5344CB8AC3E}">
        <p14:creationId xmlns:p14="http://schemas.microsoft.com/office/powerpoint/2010/main" val="3433320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7200" y="251996"/>
            <a:ext cx="778986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Sólo 1 de cada 10 declara que no volvería a visitar el destino al que viajó, principalmente porque le gustaría descubrir otros destinos.</a:t>
            </a:r>
          </a:p>
        </p:txBody>
      </p:sp>
      <p:sp>
        <p:nvSpPr>
          <p:cNvPr id="65544" name="Rectangle 10"/>
          <p:cNvSpPr>
            <a:spLocks noChangeArrowheads="1"/>
          </p:cNvSpPr>
          <p:nvPr/>
        </p:nvSpPr>
        <p:spPr bwMode="auto">
          <a:xfrm>
            <a:off x="280987" y="4705350"/>
            <a:ext cx="91678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AR" sz="800" dirty="0">
                <a:solidFill>
                  <a:srgbClr val="616365"/>
                </a:solidFill>
              </a:rPr>
              <a:t>P.14 ¿Tienes </a:t>
            </a:r>
            <a:r>
              <a:rPr lang="es-AR" sz="800" b="1" u="sng" dirty="0">
                <a:solidFill>
                  <a:srgbClr val="616365"/>
                </a:solidFill>
              </a:rPr>
              <a:t>pensado volver a visitar </a:t>
            </a:r>
            <a:r>
              <a:rPr lang="es-AR" sz="800" dirty="0">
                <a:solidFill>
                  <a:srgbClr val="616365"/>
                </a:solidFill>
              </a:rPr>
              <a:t>este destino en algún momento?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AR" sz="800" dirty="0">
                <a:solidFill>
                  <a:srgbClr val="616365"/>
                </a:solidFill>
              </a:rPr>
              <a:t>P.15 ¿Por cuál de estas razones no tienes pensado volver a este destino? Puedes marcar varias opciones.</a:t>
            </a:r>
            <a:endParaRPr lang="es-ES" sz="800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29200" y="4259330"/>
            <a:ext cx="28194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no tienen pensando volver a este destino: (78)  </a:t>
            </a:r>
            <a:endParaRPr lang="en-GB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216264563"/>
              </p:ext>
            </p:extLst>
          </p:nvPr>
        </p:nvGraphicFramePr>
        <p:xfrm>
          <a:off x="914811" y="1756938"/>
          <a:ext cx="2742789" cy="188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295811" y="3864174"/>
            <a:ext cx="13823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Total: (658)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8211" y="23431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chemeClr val="accent5">
                    <a:lumMod val="50000"/>
                  </a:schemeClr>
                </a:solidFill>
              </a:rPr>
              <a:t>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611" y="2691140"/>
            <a:ext cx="121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00" dirty="0">
                <a:solidFill>
                  <a:schemeClr val="accent5">
                    <a:lumMod val="50000"/>
                  </a:schemeClr>
                </a:solidFill>
              </a:rPr>
              <a:t>NO tiene intención repetir visita</a:t>
            </a:r>
          </a:p>
        </p:txBody>
      </p:sp>
      <p:sp>
        <p:nvSpPr>
          <p:cNvPr id="18" name="Striped Right Arrow 17"/>
          <p:cNvSpPr/>
          <p:nvPr/>
        </p:nvSpPr>
        <p:spPr>
          <a:xfrm>
            <a:off x="2688509" y="2271322"/>
            <a:ext cx="838200" cy="347246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1223202" y="3525620"/>
            <a:ext cx="1454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&gt;20% Isla Mediterráneo</a:t>
            </a:r>
          </a:p>
          <a:p>
            <a:r>
              <a:rPr lang="es-AR" sz="800" b="1" dirty="0">
                <a:solidFill>
                  <a:srgbClr val="00B050"/>
                </a:solidFill>
              </a:rPr>
              <a:t>&gt;15% 41-65 años</a:t>
            </a: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863020"/>
              </p:ext>
            </p:extLst>
          </p:nvPr>
        </p:nvGraphicFramePr>
        <p:xfrm>
          <a:off x="2895600" y="1428750"/>
          <a:ext cx="5669051" cy="280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183305" y="1388638"/>
            <a:ext cx="2051588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¿VAS A REPETIR?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0" y="944527"/>
            <a:ext cx="888221" cy="88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004979" y="1131954"/>
            <a:ext cx="4910421" cy="3491301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069443" y="999610"/>
            <a:ext cx="2565786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MOTIVOS NO REPETICIÓN</a:t>
            </a:r>
          </a:p>
        </p:txBody>
      </p:sp>
    </p:spTree>
    <p:extLst>
      <p:ext uri="{BB962C8B-B14F-4D97-AF65-F5344CB8AC3E}">
        <p14:creationId xmlns:p14="http://schemas.microsoft.com/office/powerpoint/2010/main" val="190655936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3581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05200" y="1276350"/>
            <a:ext cx="567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FFFFFF"/>
                </a:solidFill>
              </a:rPr>
              <a:t>4ª PARTE: </a:t>
            </a:r>
          </a:p>
          <a:p>
            <a:pPr algn="ctr"/>
            <a:br>
              <a:rPr lang="es-ES" sz="3600" b="1" dirty="0">
                <a:solidFill>
                  <a:srgbClr val="FFFFFF"/>
                </a:solidFill>
              </a:rPr>
            </a:br>
            <a:r>
              <a:rPr lang="es-ES" sz="3600" b="1" dirty="0">
                <a:solidFill>
                  <a:srgbClr val="FFFFFF"/>
                </a:solidFill>
              </a:rPr>
              <a:t>VALORACIÓN</a:t>
            </a:r>
          </a:p>
          <a:p>
            <a:pPr algn="ctr"/>
            <a:r>
              <a:rPr lang="es-ES" sz="3600" b="1" dirty="0">
                <a:solidFill>
                  <a:srgbClr val="FFFFFF"/>
                </a:solidFill>
              </a:rPr>
              <a:t>del viaje a Córcega</a:t>
            </a:r>
            <a:endParaRPr lang="id-ID" sz="3600" b="1" dirty="0">
              <a:solidFill>
                <a:srgbClr val="FFFFFF"/>
              </a:solidFill>
            </a:endParaRP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550"/>
            <a:ext cx="2089311" cy="20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74" y="2917924"/>
            <a:ext cx="1856474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50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228600" y="4860131"/>
            <a:ext cx="87487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P.16  ¿Recuerdas que te </a:t>
            </a:r>
            <a:r>
              <a:rPr lang="es-ES" sz="800" b="1" u="sng" dirty="0">
                <a:solidFill>
                  <a:srgbClr val="616365"/>
                </a:solidFill>
              </a:rPr>
              <a:t>motivó / os motivó a elegir Córcega </a:t>
            </a:r>
            <a:r>
              <a:rPr lang="es-ES" sz="800" dirty="0">
                <a:solidFill>
                  <a:srgbClr val="616365"/>
                </a:solidFill>
              </a:rPr>
              <a:t>como destino antes que otro?</a:t>
            </a:r>
            <a:r>
              <a:rPr lang="es-ES" sz="800" b="1" dirty="0">
                <a:solidFill>
                  <a:srgbClr val="616365"/>
                </a:solidFill>
              </a:rPr>
              <a:t> </a:t>
            </a:r>
            <a:r>
              <a:rPr lang="es-ES" sz="800" dirty="0">
                <a:solidFill>
                  <a:srgbClr val="616365"/>
                </a:solidFill>
              </a:rPr>
              <a:t> </a:t>
            </a:r>
            <a:r>
              <a:rPr lang="es-ES" sz="800" dirty="0">
                <a:solidFill>
                  <a:srgbClr val="FF3300"/>
                </a:solidFill>
              </a:rPr>
              <a:t>(% Respuesta Sugerida y Múltiple)</a:t>
            </a:r>
          </a:p>
        </p:txBody>
      </p:sp>
      <p:sp>
        <p:nvSpPr>
          <p:cNvPr id="43016" name="Rectangle 14"/>
          <p:cNvSpPr>
            <a:spLocks noChangeArrowheads="1"/>
          </p:cNvSpPr>
          <p:nvPr/>
        </p:nvSpPr>
        <p:spPr bwMode="auto">
          <a:xfrm>
            <a:off x="381001" y="209550"/>
            <a:ext cx="82295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Entre los que han viajado a Córcega en algún momento, el clima, la playa y los paisajes son las principales motivaciones por las que eligieron el destino.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38200" y="1040969"/>
            <a:ext cx="7407005" cy="37338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653885"/>
              </p:ext>
            </p:extLst>
          </p:nvPr>
        </p:nvGraphicFramePr>
        <p:xfrm>
          <a:off x="1243983" y="1111510"/>
          <a:ext cx="7095525" cy="367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5 Rectángulo"/>
          <p:cNvSpPr/>
          <p:nvPr/>
        </p:nvSpPr>
        <p:spPr>
          <a:xfrm>
            <a:off x="6239132" y="1933791"/>
            <a:ext cx="1568220" cy="36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6391531" y="1924366"/>
            <a:ext cx="134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FFFF"/>
                </a:solidFill>
              </a:rPr>
              <a:t>Conocer nuevos lugares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4" name="22 Rectángulo redondeado"/>
          <p:cNvSpPr/>
          <p:nvPr/>
        </p:nvSpPr>
        <p:spPr>
          <a:xfrm>
            <a:off x="5858131" y="1431332"/>
            <a:ext cx="2184601" cy="3123149"/>
          </a:xfrm>
          <a:prstGeom prst="roundRect">
            <a:avLst/>
          </a:prstGeom>
          <a:noFill/>
          <a:ln>
            <a:solidFill>
              <a:srgbClr val="007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6137732" y="1266592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</a:rPr>
              <a:t>Top TOTAL Viajes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" name="28 Rectángulo"/>
          <p:cNvSpPr/>
          <p:nvPr/>
        </p:nvSpPr>
        <p:spPr>
          <a:xfrm>
            <a:off x="6222300" y="2446964"/>
            <a:ext cx="1568220" cy="36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8" name="3 CuadroTexto"/>
          <p:cNvSpPr txBox="1"/>
          <p:nvPr/>
        </p:nvSpPr>
        <p:spPr>
          <a:xfrm>
            <a:off x="6374699" y="2437539"/>
            <a:ext cx="1346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FFFF"/>
                </a:solidFill>
              </a:rPr>
              <a:t>Atractivo turístico 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9" name="30 Rectángulo"/>
          <p:cNvSpPr/>
          <p:nvPr/>
        </p:nvSpPr>
        <p:spPr>
          <a:xfrm>
            <a:off x="6228499" y="2992766"/>
            <a:ext cx="1568220" cy="36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0" name="3 CuadroTexto"/>
          <p:cNvSpPr txBox="1"/>
          <p:nvPr/>
        </p:nvSpPr>
        <p:spPr>
          <a:xfrm>
            <a:off x="6380898" y="3060371"/>
            <a:ext cx="13464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FFFF"/>
                </a:solidFill>
              </a:rPr>
              <a:t>Los paisajes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1" name="32 Rectángulo"/>
          <p:cNvSpPr/>
          <p:nvPr/>
        </p:nvSpPr>
        <p:spPr>
          <a:xfrm>
            <a:off x="6228499" y="3589964"/>
            <a:ext cx="1568220" cy="36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2" name="3 CuadroTexto"/>
          <p:cNvSpPr txBox="1"/>
          <p:nvPr/>
        </p:nvSpPr>
        <p:spPr>
          <a:xfrm>
            <a:off x="6315332" y="3580539"/>
            <a:ext cx="1790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FFFF"/>
                </a:solidFill>
              </a:rPr>
              <a:t>Relación </a:t>
            </a:r>
          </a:p>
          <a:p>
            <a:r>
              <a:rPr lang="es-ES" sz="1000" b="1" dirty="0">
                <a:solidFill>
                  <a:srgbClr val="FFFFFF"/>
                </a:solidFill>
              </a:rPr>
              <a:t>Calidad /precio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CD46204F-8D2D-49C7-84EE-3F7955DC61CE}"/>
              </a:ext>
            </a:extLst>
          </p:cNvPr>
          <p:cNvSpPr>
            <a:spLocks/>
          </p:cNvSpPr>
          <p:nvPr/>
        </p:nvSpPr>
        <p:spPr bwMode="auto">
          <a:xfrm>
            <a:off x="5959532" y="1902584"/>
            <a:ext cx="432000" cy="432000"/>
          </a:xfrm>
          <a:custGeom>
            <a:avLst/>
            <a:gdLst>
              <a:gd name="T0" fmla="*/ 533 w 2134"/>
              <a:gd name="T1" fmla="*/ 1847 h 1847"/>
              <a:gd name="T2" fmla="*/ 0 w 2134"/>
              <a:gd name="T3" fmla="*/ 924 h 1847"/>
              <a:gd name="T4" fmla="*/ 533 w 2134"/>
              <a:gd name="T5" fmla="*/ 0 h 1847"/>
              <a:gd name="T6" fmla="*/ 1600 w 2134"/>
              <a:gd name="T7" fmla="*/ 0 h 1847"/>
              <a:gd name="T8" fmla="*/ 2134 w 2134"/>
              <a:gd name="T9" fmla="*/ 924 h 1847"/>
              <a:gd name="T10" fmla="*/ 1600 w 2134"/>
              <a:gd name="T11" fmla="*/ 1847 h 1847"/>
              <a:gd name="T12" fmla="*/ 533 w 2134"/>
              <a:gd name="T13" fmla="*/ 1847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4" h="1847">
                <a:moveTo>
                  <a:pt x="533" y="1847"/>
                </a:moveTo>
                <a:lnTo>
                  <a:pt x="0" y="924"/>
                </a:lnTo>
                <a:lnTo>
                  <a:pt x="533" y="0"/>
                </a:lnTo>
                <a:lnTo>
                  <a:pt x="1600" y="0"/>
                </a:lnTo>
                <a:lnTo>
                  <a:pt x="2134" y="924"/>
                </a:lnTo>
                <a:lnTo>
                  <a:pt x="1600" y="1847"/>
                </a:lnTo>
                <a:lnTo>
                  <a:pt x="533" y="184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CD46204F-8D2D-49C7-84EE-3F7955DC61CE}"/>
              </a:ext>
            </a:extLst>
          </p:cNvPr>
          <p:cNvSpPr>
            <a:spLocks/>
          </p:cNvSpPr>
          <p:nvPr/>
        </p:nvSpPr>
        <p:spPr bwMode="auto">
          <a:xfrm>
            <a:off x="5959532" y="2412569"/>
            <a:ext cx="432000" cy="432000"/>
          </a:xfrm>
          <a:custGeom>
            <a:avLst/>
            <a:gdLst>
              <a:gd name="T0" fmla="*/ 533 w 2134"/>
              <a:gd name="T1" fmla="*/ 1847 h 1847"/>
              <a:gd name="T2" fmla="*/ 0 w 2134"/>
              <a:gd name="T3" fmla="*/ 924 h 1847"/>
              <a:gd name="T4" fmla="*/ 533 w 2134"/>
              <a:gd name="T5" fmla="*/ 0 h 1847"/>
              <a:gd name="T6" fmla="*/ 1600 w 2134"/>
              <a:gd name="T7" fmla="*/ 0 h 1847"/>
              <a:gd name="T8" fmla="*/ 2134 w 2134"/>
              <a:gd name="T9" fmla="*/ 924 h 1847"/>
              <a:gd name="T10" fmla="*/ 1600 w 2134"/>
              <a:gd name="T11" fmla="*/ 1847 h 1847"/>
              <a:gd name="T12" fmla="*/ 533 w 2134"/>
              <a:gd name="T13" fmla="*/ 1847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4" h="1847">
                <a:moveTo>
                  <a:pt x="533" y="1847"/>
                </a:moveTo>
                <a:lnTo>
                  <a:pt x="0" y="924"/>
                </a:lnTo>
                <a:lnTo>
                  <a:pt x="533" y="0"/>
                </a:lnTo>
                <a:lnTo>
                  <a:pt x="1600" y="0"/>
                </a:lnTo>
                <a:lnTo>
                  <a:pt x="2134" y="924"/>
                </a:lnTo>
                <a:lnTo>
                  <a:pt x="1600" y="1847"/>
                </a:lnTo>
                <a:lnTo>
                  <a:pt x="533" y="184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5" name="Freeform 30">
            <a:extLst>
              <a:ext uri="{FF2B5EF4-FFF2-40B4-BE49-F238E27FC236}">
                <a16:creationId xmlns:a16="http://schemas.microsoft.com/office/drawing/2014/main" id="{CD46204F-8D2D-49C7-84EE-3F7955DC61CE}"/>
              </a:ext>
            </a:extLst>
          </p:cNvPr>
          <p:cNvSpPr>
            <a:spLocks/>
          </p:cNvSpPr>
          <p:nvPr/>
        </p:nvSpPr>
        <p:spPr bwMode="auto">
          <a:xfrm>
            <a:off x="5959532" y="2969004"/>
            <a:ext cx="432000" cy="432000"/>
          </a:xfrm>
          <a:custGeom>
            <a:avLst/>
            <a:gdLst>
              <a:gd name="T0" fmla="*/ 533 w 2134"/>
              <a:gd name="T1" fmla="*/ 1847 h 1847"/>
              <a:gd name="T2" fmla="*/ 0 w 2134"/>
              <a:gd name="T3" fmla="*/ 924 h 1847"/>
              <a:gd name="T4" fmla="*/ 533 w 2134"/>
              <a:gd name="T5" fmla="*/ 0 h 1847"/>
              <a:gd name="T6" fmla="*/ 1600 w 2134"/>
              <a:gd name="T7" fmla="*/ 0 h 1847"/>
              <a:gd name="T8" fmla="*/ 2134 w 2134"/>
              <a:gd name="T9" fmla="*/ 924 h 1847"/>
              <a:gd name="T10" fmla="*/ 1600 w 2134"/>
              <a:gd name="T11" fmla="*/ 1847 h 1847"/>
              <a:gd name="T12" fmla="*/ 533 w 2134"/>
              <a:gd name="T13" fmla="*/ 1847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4" h="1847">
                <a:moveTo>
                  <a:pt x="533" y="1847"/>
                </a:moveTo>
                <a:lnTo>
                  <a:pt x="0" y="924"/>
                </a:lnTo>
                <a:lnTo>
                  <a:pt x="533" y="0"/>
                </a:lnTo>
                <a:lnTo>
                  <a:pt x="1600" y="0"/>
                </a:lnTo>
                <a:lnTo>
                  <a:pt x="2134" y="924"/>
                </a:lnTo>
                <a:lnTo>
                  <a:pt x="1600" y="1847"/>
                </a:lnTo>
                <a:lnTo>
                  <a:pt x="533" y="184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6" name="Freeform 30">
            <a:extLst>
              <a:ext uri="{FF2B5EF4-FFF2-40B4-BE49-F238E27FC236}">
                <a16:creationId xmlns:a16="http://schemas.microsoft.com/office/drawing/2014/main" id="{CD46204F-8D2D-49C7-84EE-3F7955DC61CE}"/>
              </a:ext>
            </a:extLst>
          </p:cNvPr>
          <p:cNvSpPr>
            <a:spLocks/>
          </p:cNvSpPr>
          <p:nvPr/>
        </p:nvSpPr>
        <p:spPr bwMode="auto">
          <a:xfrm>
            <a:off x="5959532" y="3542771"/>
            <a:ext cx="432000" cy="432000"/>
          </a:xfrm>
          <a:custGeom>
            <a:avLst/>
            <a:gdLst>
              <a:gd name="T0" fmla="*/ 533 w 2134"/>
              <a:gd name="T1" fmla="*/ 1847 h 1847"/>
              <a:gd name="T2" fmla="*/ 0 w 2134"/>
              <a:gd name="T3" fmla="*/ 924 h 1847"/>
              <a:gd name="T4" fmla="*/ 533 w 2134"/>
              <a:gd name="T5" fmla="*/ 0 h 1847"/>
              <a:gd name="T6" fmla="*/ 1600 w 2134"/>
              <a:gd name="T7" fmla="*/ 0 h 1847"/>
              <a:gd name="T8" fmla="*/ 2134 w 2134"/>
              <a:gd name="T9" fmla="*/ 924 h 1847"/>
              <a:gd name="T10" fmla="*/ 1600 w 2134"/>
              <a:gd name="T11" fmla="*/ 1847 h 1847"/>
              <a:gd name="T12" fmla="*/ 533 w 2134"/>
              <a:gd name="T13" fmla="*/ 1847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4" h="1847">
                <a:moveTo>
                  <a:pt x="533" y="1847"/>
                </a:moveTo>
                <a:lnTo>
                  <a:pt x="0" y="924"/>
                </a:lnTo>
                <a:lnTo>
                  <a:pt x="533" y="0"/>
                </a:lnTo>
                <a:lnTo>
                  <a:pt x="1600" y="0"/>
                </a:lnTo>
                <a:lnTo>
                  <a:pt x="2134" y="924"/>
                </a:lnTo>
                <a:lnTo>
                  <a:pt x="1600" y="1847"/>
                </a:lnTo>
                <a:lnTo>
                  <a:pt x="533" y="184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32 Rectángulo"/>
          <p:cNvSpPr/>
          <p:nvPr/>
        </p:nvSpPr>
        <p:spPr>
          <a:xfrm>
            <a:off x="6242055" y="4108122"/>
            <a:ext cx="1568220" cy="36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8" name="3 CuadroTexto"/>
          <p:cNvSpPr txBox="1"/>
          <p:nvPr/>
        </p:nvSpPr>
        <p:spPr>
          <a:xfrm>
            <a:off x="6328888" y="4098697"/>
            <a:ext cx="1790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FFFF"/>
                </a:solidFill>
              </a:rPr>
              <a:t>Conocer otras costumbres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CD46204F-8D2D-49C7-84EE-3F7955DC61CE}"/>
              </a:ext>
            </a:extLst>
          </p:cNvPr>
          <p:cNvSpPr>
            <a:spLocks/>
          </p:cNvSpPr>
          <p:nvPr/>
        </p:nvSpPr>
        <p:spPr bwMode="auto">
          <a:xfrm>
            <a:off x="5973088" y="4060929"/>
            <a:ext cx="432000" cy="432000"/>
          </a:xfrm>
          <a:custGeom>
            <a:avLst/>
            <a:gdLst>
              <a:gd name="T0" fmla="*/ 533 w 2134"/>
              <a:gd name="T1" fmla="*/ 1847 h 1847"/>
              <a:gd name="T2" fmla="*/ 0 w 2134"/>
              <a:gd name="T3" fmla="*/ 924 h 1847"/>
              <a:gd name="T4" fmla="*/ 533 w 2134"/>
              <a:gd name="T5" fmla="*/ 0 h 1847"/>
              <a:gd name="T6" fmla="*/ 1600 w 2134"/>
              <a:gd name="T7" fmla="*/ 0 h 1847"/>
              <a:gd name="T8" fmla="*/ 2134 w 2134"/>
              <a:gd name="T9" fmla="*/ 924 h 1847"/>
              <a:gd name="T10" fmla="*/ 1600 w 2134"/>
              <a:gd name="T11" fmla="*/ 1847 h 1847"/>
              <a:gd name="T12" fmla="*/ 533 w 2134"/>
              <a:gd name="T13" fmla="*/ 1847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4" h="1847">
                <a:moveTo>
                  <a:pt x="533" y="1847"/>
                </a:moveTo>
                <a:lnTo>
                  <a:pt x="0" y="924"/>
                </a:lnTo>
                <a:lnTo>
                  <a:pt x="533" y="0"/>
                </a:lnTo>
                <a:lnTo>
                  <a:pt x="1600" y="0"/>
                </a:lnTo>
                <a:lnTo>
                  <a:pt x="2134" y="924"/>
                </a:lnTo>
                <a:lnTo>
                  <a:pt x="1600" y="1847"/>
                </a:lnTo>
                <a:lnTo>
                  <a:pt x="533" y="184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223332" y="928681"/>
            <a:ext cx="1790200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>
                <a:solidFill>
                  <a:srgbClr val="00AEEF"/>
                </a:solidFill>
              </a:rPr>
              <a:t>MOTIVACIONES</a:t>
            </a:r>
          </a:p>
        </p:txBody>
      </p:sp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4791746" y="4554482"/>
            <a:ext cx="34033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han viajado a Córcega ULTIMO AÑO + Anterioridad: (74)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5900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626516" y="1874203"/>
            <a:ext cx="9842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1. OBJETIVOS</a:t>
            </a:r>
          </a:p>
        </p:txBody>
      </p:sp>
      <p:sp>
        <p:nvSpPr>
          <p:cNvPr id="7" name="Rounded Rectangle 13"/>
          <p:cNvSpPr/>
          <p:nvPr/>
        </p:nvSpPr>
        <p:spPr>
          <a:xfrm>
            <a:off x="1585376" y="2921611"/>
            <a:ext cx="5693734" cy="30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Connector 16"/>
          <p:cNvCxnSpPr/>
          <p:nvPr/>
        </p:nvCxnSpPr>
        <p:spPr>
          <a:xfrm>
            <a:off x="1645223" y="1491630"/>
            <a:ext cx="56356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4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659606"/>
              </p:ext>
            </p:extLst>
          </p:nvPr>
        </p:nvGraphicFramePr>
        <p:xfrm>
          <a:off x="228600" y="1970960"/>
          <a:ext cx="8915400" cy="273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08449" y="4733322"/>
            <a:ext cx="8612187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P.17 Y pensando en el viaje que hiciste, ¿cómo valorarías cada uno de los siguientes aspectos que aparecen a continuación pensando el viaje que realizaste a Córcega. Utiliza una escala de 1 a 5,  siendo 1 “muy mal” y 5 “Muy bien”. </a:t>
            </a:r>
            <a:r>
              <a:rPr lang="es-ES" sz="800" dirty="0">
                <a:solidFill>
                  <a:srgbClr val="FF0000"/>
                </a:solidFill>
              </a:rPr>
              <a:t>(% y Media)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04800" y="285750"/>
            <a:ext cx="867294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En general, el viaje a Córcega se valora bien, con un 88% de valoraciones positivas. Destaca la conformidad con el interés turístico y la información recibida en destino.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33399" y="1688872"/>
            <a:ext cx="669925" cy="26161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1100" i="1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Media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58762" y="1276350"/>
            <a:ext cx="1219200" cy="369332"/>
          </a:xfrm>
          <a:prstGeom prst="rect">
            <a:avLst/>
          </a:prstGeom>
          <a:solidFill>
            <a:srgbClr val="0082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900" i="1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Top Box (Muy + Bastante satisfecho)</a:t>
            </a:r>
          </a:p>
        </p:txBody>
      </p:sp>
      <p:graphicFrame>
        <p:nvGraphicFramePr>
          <p:cNvPr id="21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016"/>
              </p:ext>
            </p:extLst>
          </p:nvPr>
        </p:nvGraphicFramePr>
        <p:xfrm>
          <a:off x="1600195" y="1340882"/>
          <a:ext cx="7292194" cy="228600"/>
        </p:xfrm>
        <a:graphic>
          <a:graphicData uri="http://schemas.openxmlformats.org/drawingml/2006/table">
            <a:tbl>
              <a:tblPr/>
              <a:tblGrid>
                <a:gridCol w="56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5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38150"/>
              </p:ext>
            </p:extLst>
          </p:nvPr>
        </p:nvGraphicFramePr>
        <p:xfrm>
          <a:off x="1603071" y="1645682"/>
          <a:ext cx="7317570" cy="261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6333" y="4501400"/>
            <a:ext cx="34033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han viajado a Córcega ULTIMO AÑO + Anterioridad: (74)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507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41942590"/>
              </p:ext>
            </p:extLst>
          </p:nvPr>
        </p:nvGraphicFramePr>
        <p:xfrm>
          <a:off x="914811" y="1756938"/>
          <a:ext cx="2742789" cy="188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48211" y="23431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DC0015">
                    <a:lumMod val="50000"/>
                  </a:srgbClr>
                </a:solidFill>
              </a:rPr>
              <a:t>20%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611" y="2691140"/>
            <a:ext cx="121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00" dirty="0">
                <a:solidFill>
                  <a:srgbClr val="DC0015">
                    <a:lumMod val="50000"/>
                  </a:srgbClr>
                </a:solidFill>
              </a:rPr>
              <a:t>NO tiene intención repetir visita</a:t>
            </a:r>
          </a:p>
        </p:txBody>
      </p:sp>
      <p:sp>
        <p:nvSpPr>
          <p:cNvPr id="18" name="Striped Right Arrow 17"/>
          <p:cNvSpPr/>
          <p:nvPr/>
        </p:nvSpPr>
        <p:spPr>
          <a:xfrm>
            <a:off x="2688509" y="2347521"/>
            <a:ext cx="838200" cy="347246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024038"/>
              </p:ext>
            </p:extLst>
          </p:nvPr>
        </p:nvGraphicFramePr>
        <p:xfrm>
          <a:off x="2895600" y="1504949"/>
          <a:ext cx="5669051" cy="280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25020" y="273896"/>
            <a:ext cx="782637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Un 20% de los que han viajo a Córcega declara que no tiene pensado volver a la isla. El principal motivo es que quieren descubrir otros destinos.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03249" y="4654538"/>
            <a:ext cx="8104188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P.18 En base a tu experiencia, ¿volverías a Córcega en algún momento? </a:t>
            </a:r>
            <a:r>
              <a:rPr lang="es-ES" sz="800" dirty="0">
                <a:solidFill>
                  <a:srgbClr val="FF3300"/>
                </a:solidFill>
              </a:rPr>
              <a:t>(%)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P.18b ¿Por qué motivos no repetirías tu viaje a Córcega? </a:t>
            </a:r>
            <a:r>
              <a:rPr lang="es-ES" sz="800" dirty="0">
                <a:solidFill>
                  <a:srgbClr val="FF3300"/>
                </a:solidFill>
              </a:rPr>
              <a:t>(%)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sz="800" dirty="0">
              <a:solidFill>
                <a:srgbClr val="FF3300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530849" y="4200703"/>
            <a:ext cx="33845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No tiene pensado volver</a:t>
            </a:r>
            <a:r>
              <a:rPr lang="en-GB" dirty="0">
                <a:solidFill>
                  <a:srgbClr val="FF0000"/>
                </a:solidFill>
              </a:rPr>
              <a:t>: (15)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83305" y="1388638"/>
            <a:ext cx="2051588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>
                <a:solidFill>
                  <a:srgbClr val="00AEEF"/>
                </a:solidFill>
              </a:rPr>
              <a:t>¿VAS A REPETIR?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0" y="944527"/>
            <a:ext cx="888221" cy="88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657600" y="1296406"/>
            <a:ext cx="5257800" cy="318034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069442" y="1164061"/>
            <a:ext cx="2565786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>
                <a:solidFill>
                  <a:srgbClr val="00AEEF"/>
                </a:solidFill>
              </a:rPr>
              <a:t>MOTIVOS NO REPETICIÓN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77849" y="3714750"/>
            <a:ext cx="34033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han viajado a Córcega ULTIMO AÑO + Anterioridad: (74)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12895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228600" y="4860131"/>
            <a:ext cx="87487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P.16  ¿Recuerdas que te </a:t>
            </a:r>
            <a:r>
              <a:rPr lang="es-ES" sz="800" b="1" u="sng" dirty="0">
                <a:solidFill>
                  <a:srgbClr val="616365"/>
                </a:solidFill>
              </a:rPr>
              <a:t>motivó / os motivó a elegir Córcega </a:t>
            </a:r>
            <a:r>
              <a:rPr lang="es-ES" sz="800" dirty="0">
                <a:solidFill>
                  <a:srgbClr val="616365"/>
                </a:solidFill>
              </a:rPr>
              <a:t>como destino antes que otro?</a:t>
            </a:r>
            <a:r>
              <a:rPr lang="es-ES" sz="800" b="1" dirty="0">
                <a:solidFill>
                  <a:srgbClr val="616365"/>
                </a:solidFill>
              </a:rPr>
              <a:t> </a:t>
            </a:r>
            <a:r>
              <a:rPr lang="es-ES" sz="800" dirty="0">
                <a:solidFill>
                  <a:srgbClr val="616365"/>
                </a:solidFill>
              </a:rPr>
              <a:t> </a:t>
            </a:r>
            <a:r>
              <a:rPr lang="es-ES" sz="800" dirty="0">
                <a:solidFill>
                  <a:srgbClr val="FF3300"/>
                </a:solidFill>
              </a:rPr>
              <a:t>(% Respuesta Sugerida y Múltiple)</a:t>
            </a:r>
          </a:p>
        </p:txBody>
      </p:sp>
      <p:sp>
        <p:nvSpPr>
          <p:cNvPr id="43016" name="Rectangle 14"/>
          <p:cNvSpPr>
            <a:spLocks noChangeArrowheads="1"/>
          </p:cNvSpPr>
          <p:nvPr/>
        </p:nvSpPr>
        <p:spPr bwMode="auto">
          <a:xfrm>
            <a:off x="381001" y="209550"/>
            <a:ext cx="82295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Entre los que han viajado a Córcega en algún momento, el clima y los paisajes son las principales motivaciones por las que eligieron el destino.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38200" y="1040969"/>
            <a:ext cx="7407005" cy="37338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4791746" y="4554482"/>
            <a:ext cx="34033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han viajado a Córcega con anterioridad, no último año: (62)</a:t>
            </a:r>
            <a:endParaRPr lang="en-GB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539406"/>
              </p:ext>
            </p:extLst>
          </p:nvPr>
        </p:nvGraphicFramePr>
        <p:xfrm>
          <a:off x="1243983" y="1111510"/>
          <a:ext cx="7095525" cy="367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5 Rectángulo"/>
          <p:cNvSpPr/>
          <p:nvPr/>
        </p:nvSpPr>
        <p:spPr>
          <a:xfrm>
            <a:off x="6239132" y="1933791"/>
            <a:ext cx="1568220" cy="36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6391531" y="1924366"/>
            <a:ext cx="134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FFFF"/>
                </a:solidFill>
              </a:rPr>
              <a:t>Conocer nuevos lugares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4" name="22 Rectángulo redondeado"/>
          <p:cNvSpPr/>
          <p:nvPr/>
        </p:nvSpPr>
        <p:spPr>
          <a:xfrm>
            <a:off x="5858131" y="1431332"/>
            <a:ext cx="2184601" cy="3123149"/>
          </a:xfrm>
          <a:prstGeom prst="roundRect">
            <a:avLst/>
          </a:prstGeom>
          <a:noFill/>
          <a:ln>
            <a:solidFill>
              <a:srgbClr val="007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6137732" y="1266592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</a:rPr>
              <a:t>Top TOTAL Viajes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" name="28 Rectángulo"/>
          <p:cNvSpPr/>
          <p:nvPr/>
        </p:nvSpPr>
        <p:spPr>
          <a:xfrm>
            <a:off x="6222300" y="2446964"/>
            <a:ext cx="1568220" cy="36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8" name="3 CuadroTexto"/>
          <p:cNvSpPr txBox="1"/>
          <p:nvPr/>
        </p:nvSpPr>
        <p:spPr>
          <a:xfrm>
            <a:off x="6374699" y="2437539"/>
            <a:ext cx="1346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FFFF"/>
                </a:solidFill>
              </a:rPr>
              <a:t>Atractivo turístico 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9" name="30 Rectángulo"/>
          <p:cNvSpPr/>
          <p:nvPr/>
        </p:nvSpPr>
        <p:spPr>
          <a:xfrm>
            <a:off x="6228499" y="2992766"/>
            <a:ext cx="1568220" cy="36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0" name="3 CuadroTexto"/>
          <p:cNvSpPr txBox="1"/>
          <p:nvPr/>
        </p:nvSpPr>
        <p:spPr>
          <a:xfrm>
            <a:off x="6380898" y="3060371"/>
            <a:ext cx="13464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FFFF"/>
                </a:solidFill>
              </a:rPr>
              <a:t>Los paisajes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1" name="32 Rectángulo"/>
          <p:cNvSpPr/>
          <p:nvPr/>
        </p:nvSpPr>
        <p:spPr>
          <a:xfrm>
            <a:off x="6228499" y="3589964"/>
            <a:ext cx="1568220" cy="36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2" name="3 CuadroTexto"/>
          <p:cNvSpPr txBox="1"/>
          <p:nvPr/>
        </p:nvSpPr>
        <p:spPr>
          <a:xfrm>
            <a:off x="6315332" y="3580539"/>
            <a:ext cx="1790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FFFF"/>
                </a:solidFill>
              </a:rPr>
              <a:t>Relación </a:t>
            </a:r>
          </a:p>
          <a:p>
            <a:r>
              <a:rPr lang="es-ES" sz="1000" b="1" dirty="0">
                <a:solidFill>
                  <a:srgbClr val="FFFFFF"/>
                </a:solidFill>
              </a:rPr>
              <a:t>Calidad /precio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CD46204F-8D2D-49C7-84EE-3F7955DC61CE}"/>
              </a:ext>
            </a:extLst>
          </p:cNvPr>
          <p:cNvSpPr>
            <a:spLocks/>
          </p:cNvSpPr>
          <p:nvPr/>
        </p:nvSpPr>
        <p:spPr bwMode="auto">
          <a:xfrm>
            <a:off x="5959532" y="1902584"/>
            <a:ext cx="432000" cy="432000"/>
          </a:xfrm>
          <a:custGeom>
            <a:avLst/>
            <a:gdLst>
              <a:gd name="T0" fmla="*/ 533 w 2134"/>
              <a:gd name="T1" fmla="*/ 1847 h 1847"/>
              <a:gd name="T2" fmla="*/ 0 w 2134"/>
              <a:gd name="T3" fmla="*/ 924 h 1847"/>
              <a:gd name="T4" fmla="*/ 533 w 2134"/>
              <a:gd name="T5" fmla="*/ 0 h 1847"/>
              <a:gd name="T6" fmla="*/ 1600 w 2134"/>
              <a:gd name="T7" fmla="*/ 0 h 1847"/>
              <a:gd name="T8" fmla="*/ 2134 w 2134"/>
              <a:gd name="T9" fmla="*/ 924 h 1847"/>
              <a:gd name="T10" fmla="*/ 1600 w 2134"/>
              <a:gd name="T11" fmla="*/ 1847 h 1847"/>
              <a:gd name="T12" fmla="*/ 533 w 2134"/>
              <a:gd name="T13" fmla="*/ 1847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4" h="1847">
                <a:moveTo>
                  <a:pt x="533" y="1847"/>
                </a:moveTo>
                <a:lnTo>
                  <a:pt x="0" y="924"/>
                </a:lnTo>
                <a:lnTo>
                  <a:pt x="533" y="0"/>
                </a:lnTo>
                <a:lnTo>
                  <a:pt x="1600" y="0"/>
                </a:lnTo>
                <a:lnTo>
                  <a:pt x="2134" y="924"/>
                </a:lnTo>
                <a:lnTo>
                  <a:pt x="1600" y="1847"/>
                </a:lnTo>
                <a:lnTo>
                  <a:pt x="533" y="184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CD46204F-8D2D-49C7-84EE-3F7955DC61CE}"/>
              </a:ext>
            </a:extLst>
          </p:cNvPr>
          <p:cNvSpPr>
            <a:spLocks/>
          </p:cNvSpPr>
          <p:nvPr/>
        </p:nvSpPr>
        <p:spPr bwMode="auto">
          <a:xfrm>
            <a:off x="5959532" y="2412569"/>
            <a:ext cx="432000" cy="432000"/>
          </a:xfrm>
          <a:custGeom>
            <a:avLst/>
            <a:gdLst>
              <a:gd name="T0" fmla="*/ 533 w 2134"/>
              <a:gd name="T1" fmla="*/ 1847 h 1847"/>
              <a:gd name="T2" fmla="*/ 0 w 2134"/>
              <a:gd name="T3" fmla="*/ 924 h 1847"/>
              <a:gd name="T4" fmla="*/ 533 w 2134"/>
              <a:gd name="T5" fmla="*/ 0 h 1847"/>
              <a:gd name="T6" fmla="*/ 1600 w 2134"/>
              <a:gd name="T7" fmla="*/ 0 h 1847"/>
              <a:gd name="T8" fmla="*/ 2134 w 2134"/>
              <a:gd name="T9" fmla="*/ 924 h 1847"/>
              <a:gd name="T10" fmla="*/ 1600 w 2134"/>
              <a:gd name="T11" fmla="*/ 1847 h 1847"/>
              <a:gd name="T12" fmla="*/ 533 w 2134"/>
              <a:gd name="T13" fmla="*/ 1847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4" h="1847">
                <a:moveTo>
                  <a:pt x="533" y="1847"/>
                </a:moveTo>
                <a:lnTo>
                  <a:pt x="0" y="924"/>
                </a:lnTo>
                <a:lnTo>
                  <a:pt x="533" y="0"/>
                </a:lnTo>
                <a:lnTo>
                  <a:pt x="1600" y="0"/>
                </a:lnTo>
                <a:lnTo>
                  <a:pt x="2134" y="924"/>
                </a:lnTo>
                <a:lnTo>
                  <a:pt x="1600" y="1847"/>
                </a:lnTo>
                <a:lnTo>
                  <a:pt x="533" y="184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5" name="Freeform 30">
            <a:extLst>
              <a:ext uri="{FF2B5EF4-FFF2-40B4-BE49-F238E27FC236}">
                <a16:creationId xmlns:a16="http://schemas.microsoft.com/office/drawing/2014/main" id="{CD46204F-8D2D-49C7-84EE-3F7955DC61CE}"/>
              </a:ext>
            </a:extLst>
          </p:cNvPr>
          <p:cNvSpPr>
            <a:spLocks/>
          </p:cNvSpPr>
          <p:nvPr/>
        </p:nvSpPr>
        <p:spPr bwMode="auto">
          <a:xfrm>
            <a:off x="5959532" y="2969004"/>
            <a:ext cx="432000" cy="432000"/>
          </a:xfrm>
          <a:custGeom>
            <a:avLst/>
            <a:gdLst>
              <a:gd name="T0" fmla="*/ 533 w 2134"/>
              <a:gd name="T1" fmla="*/ 1847 h 1847"/>
              <a:gd name="T2" fmla="*/ 0 w 2134"/>
              <a:gd name="T3" fmla="*/ 924 h 1847"/>
              <a:gd name="T4" fmla="*/ 533 w 2134"/>
              <a:gd name="T5" fmla="*/ 0 h 1847"/>
              <a:gd name="T6" fmla="*/ 1600 w 2134"/>
              <a:gd name="T7" fmla="*/ 0 h 1847"/>
              <a:gd name="T8" fmla="*/ 2134 w 2134"/>
              <a:gd name="T9" fmla="*/ 924 h 1847"/>
              <a:gd name="T10" fmla="*/ 1600 w 2134"/>
              <a:gd name="T11" fmla="*/ 1847 h 1847"/>
              <a:gd name="T12" fmla="*/ 533 w 2134"/>
              <a:gd name="T13" fmla="*/ 1847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4" h="1847">
                <a:moveTo>
                  <a:pt x="533" y="1847"/>
                </a:moveTo>
                <a:lnTo>
                  <a:pt x="0" y="924"/>
                </a:lnTo>
                <a:lnTo>
                  <a:pt x="533" y="0"/>
                </a:lnTo>
                <a:lnTo>
                  <a:pt x="1600" y="0"/>
                </a:lnTo>
                <a:lnTo>
                  <a:pt x="2134" y="924"/>
                </a:lnTo>
                <a:lnTo>
                  <a:pt x="1600" y="1847"/>
                </a:lnTo>
                <a:lnTo>
                  <a:pt x="533" y="184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6" name="Freeform 30">
            <a:extLst>
              <a:ext uri="{FF2B5EF4-FFF2-40B4-BE49-F238E27FC236}">
                <a16:creationId xmlns:a16="http://schemas.microsoft.com/office/drawing/2014/main" id="{CD46204F-8D2D-49C7-84EE-3F7955DC61CE}"/>
              </a:ext>
            </a:extLst>
          </p:cNvPr>
          <p:cNvSpPr>
            <a:spLocks/>
          </p:cNvSpPr>
          <p:nvPr/>
        </p:nvSpPr>
        <p:spPr bwMode="auto">
          <a:xfrm>
            <a:off x="5959532" y="3542771"/>
            <a:ext cx="432000" cy="432000"/>
          </a:xfrm>
          <a:custGeom>
            <a:avLst/>
            <a:gdLst>
              <a:gd name="T0" fmla="*/ 533 w 2134"/>
              <a:gd name="T1" fmla="*/ 1847 h 1847"/>
              <a:gd name="T2" fmla="*/ 0 w 2134"/>
              <a:gd name="T3" fmla="*/ 924 h 1847"/>
              <a:gd name="T4" fmla="*/ 533 w 2134"/>
              <a:gd name="T5" fmla="*/ 0 h 1847"/>
              <a:gd name="T6" fmla="*/ 1600 w 2134"/>
              <a:gd name="T7" fmla="*/ 0 h 1847"/>
              <a:gd name="T8" fmla="*/ 2134 w 2134"/>
              <a:gd name="T9" fmla="*/ 924 h 1847"/>
              <a:gd name="T10" fmla="*/ 1600 w 2134"/>
              <a:gd name="T11" fmla="*/ 1847 h 1847"/>
              <a:gd name="T12" fmla="*/ 533 w 2134"/>
              <a:gd name="T13" fmla="*/ 1847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4" h="1847">
                <a:moveTo>
                  <a:pt x="533" y="1847"/>
                </a:moveTo>
                <a:lnTo>
                  <a:pt x="0" y="924"/>
                </a:lnTo>
                <a:lnTo>
                  <a:pt x="533" y="0"/>
                </a:lnTo>
                <a:lnTo>
                  <a:pt x="1600" y="0"/>
                </a:lnTo>
                <a:lnTo>
                  <a:pt x="2134" y="924"/>
                </a:lnTo>
                <a:lnTo>
                  <a:pt x="1600" y="1847"/>
                </a:lnTo>
                <a:lnTo>
                  <a:pt x="533" y="184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32 Rectángulo"/>
          <p:cNvSpPr/>
          <p:nvPr/>
        </p:nvSpPr>
        <p:spPr>
          <a:xfrm>
            <a:off x="6242055" y="4108122"/>
            <a:ext cx="1568220" cy="36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8" name="3 CuadroTexto"/>
          <p:cNvSpPr txBox="1"/>
          <p:nvPr/>
        </p:nvSpPr>
        <p:spPr>
          <a:xfrm>
            <a:off x="6328888" y="4098697"/>
            <a:ext cx="1790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FFFF"/>
                </a:solidFill>
              </a:rPr>
              <a:t>Conocer otras costumbres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CD46204F-8D2D-49C7-84EE-3F7955DC61CE}"/>
              </a:ext>
            </a:extLst>
          </p:cNvPr>
          <p:cNvSpPr>
            <a:spLocks/>
          </p:cNvSpPr>
          <p:nvPr/>
        </p:nvSpPr>
        <p:spPr bwMode="auto">
          <a:xfrm>
            <a:off x="5973088" y="4060929"/>
            <a:ext cx="432000" cy="432000"/>
          </a:xfrm>
          <a:custGeom>
            <a:avLst/>
            <a:gdLst>
              <a:gd name="T0" fmla="*/ 533 w 2134"/>
              <a:gd name="T1" fmla="*/ 1847 h 1847"/>
              <a:gd name="T2" fmla="*/ 0 w 2134"/>
              <a:gd name="T3" fmla="*/ 924 h 1847"/>
              <a:gd name="T4" fmla="*/ 533 w 2134"/>
              <a:gd name="T5" fmla="*/ 0 h 1847"/>
              <a:gd name="T6" fmla="*/ 1600 w 2134"/>
              <a:gd name="T7" fmla="*/ 0 h 1847"/>
              <a:gd name="T8" fmla="*/ 2134 w 2134"/>
              <a:gd name="T9" fmla="*/ 924 h 1847"/>
              <a:gd name="T10" fmla="*/ 1600 w 2134"/>
              <a:gd name="T11" fmla="*/ 1847 h 1847"/>
              <a:gd name="T12" fmla="*/ 533 w 2134"/>
              <a:gd name="T13" fmla="*/ 1847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4" h="1847">
                <a:moveTo>
                  <a:pt x="533" y="1847"/>
                </a:moveTo>
                <a:lnTo>
                  <a:pt x="0" y="924"/>
                </a:lnTo>
                <a:lnTo>
                  <a:pt x="533" y="0"/>
                </a:lnTo>
                <a:lnTo>
                  <a:pt x="1600" y="0"/>
                </a:lnTo>
                <a:lnTo>
                  <a:pt x="2134" y="924"/>
                </a:lnTo>
                <a:lnTo>
                  <a:pt x="1600" y="1847"/>
                </a:lnTo>
                <a:lnTo>
                  <a:pt x="533" y="184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223332" y="928681"/>
            <a:ext cx="1790200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MOTIVACIONES</a:t>
            </a:r>
          </a:p>
        </p:txBody>
      </p:sp>
    </p:spTree>
    <p:extLst>
      <p:ext uri="{BB962C8B-B14F-4D97-AF65-F5344CB8AC3E}">
        <p14:creationId xmlns:p14="http://schemas.microsoft.com/office/powerpoint/2010/main" val="143823649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38363"/>
              </p:ext>
            </p:extLst>
          </p:nvPr>
        </p:nvGraphicFramePr>
        <p:xfrm>
          <a:off x="228600" y="1970960"/>
          <a:ext cx="8915400" cy="273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08449" y="4733322"/>
            <a:ext cx="8612187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P.17 Y pensando en el viaje que hiciste, ¿cómo valorarías cada uno de los siguientes aspectos que aparecen a continuación pensando el viaje que realizaste a Córcega. Utiliza una escala de 1 a 5,  siendo 1 “muy mal” y 5 “Muy bien”. </a:t>
            </a:r>
            <a:r>
              <a:rPr lang="es-ES" sz="800" dirty="0">
                <a:solidFill>
                  <a:srgbClr val="FF0000"/>
                </a:solidFill>
              </a:rPr>
              <a:t>(% y Media)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04800" y="285750"/>
            <a:ext cx="867294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En general, el viaje a Córcega se valora bien, con un 65% de valoraciones positivas. Destaca la conformidad con el interés turístico y la información recibida en destino.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33399" y="1688872"/>
            <a:ext cx="669925" cy="26161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1100" i="1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Media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58762" y="1276350"/>
            <a:ext cx="1219200" cy="369332"/>
          </a:xfrm>
          <a:prstGeom prst="rect">
            <a:avLst/>
          </a:prstGeom>
          <a:solidFill>
            <a:srgbClr val="0082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900" i="1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Top Box (Muy + Bastante satisfecho)</a:t>
            </a:r>
          </a:p>
        </p:txBody>
      </p:sp>
      <p:graphicFrame>
        <p:nvGraphicFramePr>
          <p:cNvPr id="21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91838"/>
              </p:ext>
            </p:extLst>
          </p:nvPr>
        </p:nvGraphicFramePr>
        <p:xfrm>
          <a:off x="1600195" y="1340882"/>
          <a:ext cx="7292194" cy="228600"/>
        </p:xfrm>
        <a:graphic>
          <a:graphicData uri="http://schemas.openxmlformats.org/drawingml/2006/table">
            <a:tbl>
              <a:tblPr/>
              <a:tblGrid>
                <a:gridCol w="56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09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82%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66%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66%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66%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52%</a:t>
                      </a:r>
                    </a:p>
                  </a:txBody>
                  <a:tcPr marL="9238" marR="9238" marT="9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925104"/>
              </p:ext>
            </p:extLst>
          </p:nvPr>
        </p:nvGraphicFramePr>
        <p:xfrm>
          <a:off x="1603071" y="1645682"/>
          <a:ext cx="7317570" cy="261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28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4,3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4,1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4,0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3,7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38" marR="9238" marT="923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08449" y="4483367"/>
            <a:ext cx="34033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han viajado a Córcega con anterioridad, no último año: (62)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387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982137489"/>
              </p:ext>
            </p:extLst>
          </p:nvPr>
        </p:nvGraphicFramePr>
        <p:xfrm>
          <a:off x="914811" y="1756938"/>
          <a:ext cx="2742789" cy="188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48211" y="23431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chemeClr val="accent5">
                    <a:lumMod val="50000"/>
                  </a:schemeClr>
                </a:solidFill>
              </a:rPr>
              <a:t>16%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611" y="2691140"/>
            <a:ext cx="121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00" dirty="0">
                <a:solidFill>
                  <a:schemeClr val="accent5">
                    <a:lumMod val="50000"/>
                  </a:schemeClr>
                </a:solidFill>
              </a:rPr>
              <a:t>NO tiene intención repetir visita</a:t>
            </a:r>
          </a:p>
        </p:txBody>
      </p:sp>
      <p:sp>
        <p:nvSpPr>
          <p:cNvPr id="18" name="Striped Right Arrow 17"/>
          <p:cNvSpPr/>
          <p:nvPr/>
        </p:nvSpPr>
        <p:spPr>
          <a:xfrm>
            <a:off x="2688509" y="2347521"/>
            <a:ext cx="838200" cy="347246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812383"/>
              </p:ext>
            </p:extLst>
          </p:nvPr>
        </p:nvGraphicFramePr>
        <p:xfrm>
          <a:off x="2895600" y="1504949"/>
          <a:ext cx="5669051" cy="280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25020" y="273896"/>
            <a:ext cx="782637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Sólo el 16% de aquellos que han viajo a Córcega declara que no tiene pensado volver a la isla. El principal motivo es que quieren descubrir otros destinos.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03249" y="4654538"/>
            <a:ext cx="8104188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P.18 En base a tu experiencia, ¿volverías a Córcega en algún momento? </a:t>
            </a:r>
            <a:r>
              <a:rPr lang="es-ES" sz="800" dirty="0">
                <a:solidFill>
                  <a:srgbClr val="FF3300"/>
                </a:solidFill>
              </a:rPr>
              <a:t>(%)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P.18b ¿Por qué motivos no repetirías tu viaje a Córcega? </a:t>
            </a:r>
            <a:r>
              <a:rPr lang="es-ES" sz="800" dirty="0">
                <a:solidFill>
                  <a:srgbClr val="FF3300"/>
                </a:solidFill>
              </a:rPr>
              <a:t>(%)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sz="800" dirty="0">
              <a:solidFill>
                <a:srgbClr val="FF3300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530849" y="4200703"/>
            <a:ext cx="33845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No tiene pensado volver</a:t>
            </a:r>
            <a:r>
              <a:rPr lang="en-GB" dirty="0">
                <a:solidFill>
                  <a:srgbClr val="FF0000"/>
                </a:solidFill>
              </a:rPr>
              <a:t>: (10)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95761" y="3714750"/>
            <a:ext cx="18669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han viajado a Córcega: (62)</a:t>
            </a:r>
            <a:endParaRPr lang="en-GB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83305" y="1388638"/>
            <a:ext cx="2051588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¿VAS A REPETIR?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0" y="944527"/>
            <a:ext cx="888221" cy="88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657600" y="1296406"/>
            <a:ext cx="5257800" cy="318034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069442" y="1164061"/>
            <a:ext cx="2565786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MOTIVOS NO REPETICIÓN</a:t>
            </a:r>
          </a:p>
        </p:txBody>
      </p:sp>
    </p:spTree>
    <p:extLst>
      <p:ext uri="{BB962C8B-B14F-4D97-AF65-F5344CB8AC3E}">
        <p14:creationId xmlns:p14="http://schemas.microsoft.com/office/powerpoint/2010/main" val="382365848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3581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05200" y="1276350"/>
            <a:ext cx="5671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FFFFFF"/>
                </a:solidFill>
              </a:rPr>
              <a:t>5ª PARTE: </a:t>
            </a:r>
          </a:p>
          <a:p>
            <a:pPr algn="ctr"/>
            <a:br>
              <a:rPr lang="es-ES" sz="3600" b="1" dirty="0">
                <a:solidFill>
                  <a:srgbClr val="FFFFFF"/>
                </a:solidFill>
              </a:rPr>
            </a:br>
            <a:r>
              <a:rPr lang="es-ES" sz="3600" b="1" dirty="0">
                <a:solidFill>
                  <a:srgbClr val="FFFFFF"/>
                </a:solidFill>
              </a:rPr>
              <a:t>CONSIDERACIÓN de  Córcega como destino vacacional</a:t>
            </a:r>
            <a:endParaRPr lang="id-ID" sz="3600" b="1" dirty="0">
              <a:solidFill>
                <a:srgbClr val="FFFFFF"/>
              </a:solidFill>
            </a:endParaRP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50"/>
            <a:ext cx="12192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95550"/>
            <a:ext cx="2100323" cy="210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084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38400" y="4413706"/>
            <a:ext cx="113175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7185562"/>
              </p:ext>
            </p:extLst>
          </p:nvPr>
        </p:nvGraphicFramePr>
        <p:xfrm>
          <a:off x="692943" y="1090826"/>
          <a:ext cx="8153400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395287" y="4790170"/>
            <a:ext cx="87487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P.19 Pensando en Córcega como destino vacacional, ¿en qué medida tienes interés en visitar esta isla? Marca la opción con la que te sientes más identificado </a:t>
            </a:r>
            <a:r>
              <a:rPr lang="es-ES" sz="800" dirty="0">
                <a:solidFill>
                  <a:srgbClr val="FF3300"/>
                </a:solidFill>
              </a:rPr>
              <a:t>(% Respuesta Única)</a:t>
            </a:r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538851" y="285750"/>
            <a:ext cx="780573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4 de cada 10 se encuentran interesados en visitar Córcega como destino vacacional, sobre todo entre los que ya estuvieron en la isla.</a:t>
            </a:r>
            <a:endParaRPr lang="es-E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16102"/>
              </p:ext>
            </p:extLst>
          </p:nvPr>
        </p:nvGraphicFramePr>
        <p:xfrm>
          <a:off x="2574822" y="1613463"/>
          <a:ext cx="5807178" cy="1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3,3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100" b="1" i="0" u="none" strike="noStrike" cap="non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3,5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3,2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3,6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524000" y="1569387"/>
            <a:ext cx="66992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1100" b="1" dirty="0">
                <a:solidFill>
                  <a:schemeClr val="dk1"/>
                </a:solidFill>
                <a:latin typeface="+mj-lt"/>
                <a:sym typeface="Arial"/>
              </a:rPr>
              <a:t>Media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91591"/>
              </p:ext>
            </p:extLst>
          </p:nvPr>
        </p:nvGraphicFramePr>
        <p:xfrm>
          <a:off x="4572000" y="4368800"/>
          <a:ext cx="3886200" cy="1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(206)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(452)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(74)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Isosceles Triangle 12"/>
          <p:cNvSpPr/>
          <p:nvPr/>
        </p:nvSpPr>
        <p:spPr>
          <a:xfrm>
            <a:off x="6233547" y="3559089"/>
            <a:ext cx="228600" cy="22028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Isosceles Triangle 13"/>
          <p:cNvSpPr/>
          <p:nvPr/>
        </p:nvSpPr>
        <p:spPr>
          <a:xfrm>
            <a:off x="5251342" y="2233826"/>
            <a:ext cx="216000" cy="216000"/>
          </a:xfrm>
          <a:prstGeom prst="triangl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Isosceles Triangle 14"/>
          <p:cNvSpPr/>
          <p:nvPr/>
        </p:nvSpPr>
        <p:spPr>
          <a:xfrm>
            <a:off x="8153400" y="2233826"/>
            <a:ext cx="216000" cy="216000"/>
          </a:xfrm>
          <a:prstGeom prst="triangl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ounded Rectangle 19"/>
          <p:cNvSpPr/>
          <p:nvPr/>
        </p:nvSpPr>
        <p:spPr>
          <a:xfrm>
            <a:off x="395287" y="1264298"/>
            <a:ext cx="8520113" cy="3358957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62000" y="1164062"/>
            <a:ext cx="2565786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INTERÉS EN CÓRCEGA</a:t>
            </a:r>
          </a:p>
        </p:txBody>
      </p:sp>
    </p:spTree>
    <p:extLst>
      <p:ext uri="{BB962C8B-B14F-4D97-AF65-F5344CB8AC3E}">
        <p14:creationId xmlns:p14="http://schemas.microsoft.com/office/powerpoint/2010/main" val="368313721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304800" y="4722019"/>
            <a:ext cx="8748713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P.20 ¿Qué tipo de </a:t>
            </a:r>
            <a:r>
              <a:rPr lang="es-AR" sz="800" b="1" u="sng" dirty="0">
                <a:solidFill>
                  <a:srgbClr val="616365"/>
                </a:solidFill>
              </a:rPr>
              <a:t>oferta turística crees que puede ofrecer </a:t>
            </a:r>
            <a:r>
              <a:rPr lang="es-AR" sz="800" dirty="0">
                <a:solidFill>
                  <a:srgbClr val="616365"/>
                </a:solidFill>
              </a:rPr>
              <a:t>Córcega como destino vacacional? Contesta en base al conocimiento o percepción que tengas. Puedes marcar tantas opciones quieras. SUGERIDA. PUEDE SER MÚLTIPLE</a:t>
            </a:r>
            <a:endParaRPr lang="es-ES" sz="800" dirty="0">
              <a:solidFill>
                <a:srgbClr val="616365"/>
              </a:solidFill>
            </a:endParaRPr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319087" y="133350"/>
            <a:ext cx="829151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La belleza de los paisajes, las buenas playas, el buen clima y la gastronomía local son considerados los atributos más importantes que puede ofrecer Córcega como destino vacacional.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77000" y="4173201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108906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&gt;18% Córcega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4075" y="2174858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&gt;45% Barcelona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66011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&gt;43% 46-65 años  </a:t>
            </a:r>
            <a:r>
              <a:rPr lang="es-AR" sz="800" b="1" dirty="0">
                <a:solidFill>
                  <a:srgbClr val="FF0000"/>
                </a:solidFill>
              </a:rPr>
              <a:t>&lt;29% 18-30 años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1282963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FF0000"/>
                </a:solidFill>
              </a:rPr>
              <a:t>&lt;49% 46-65 años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9657" y="1067519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FF0000"/>
                </a:solidFill>
              </a:rPr>
              <a:t>&lt;48% 18-30 años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3022661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&gt;31% Barcelona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476396"/>
              </p:ext>
            </p:extLst>
          </p:nvPr>
        </p:nvGraphicFramePr>
        <p:xfrm>
          <a:off x="381000" y="971550"/>
          <a:ext cx="8458200" cy="359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457201" y="964348"/>
            <a:ext cx="7848599" cy="3658908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85800" y="949690"/>
            <a:ext cx="1282893" cy="437043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OFERTA PERCIBIDA</a:t>
            </a:r>
          </a:p>
        </p:txBody>
      </p:sp>
    </p:spTree>
    <p:extLst>
      <p:ext uri="{BB962C8B-B14F-4D97-AF65-F5344CB8AC3E}">
        <p14:creationId xmlns:p14="http://schemas.microsoft.com/office/powerpoint/2010/main" val="98349279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304800" y="4783931"/>
            <a:ext cx="8748713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P.21 De estos aspectos, ¿cuáles </a:t>
            </a:r>
            <a:r>
              <a:rPr lang="es-AR" sz="800" b="1" u="sng" dirty="0">
                <a:solidFill>
                  <a:srgbClr val="616365"/>
                </a:solidFill>
              </a:rPr>
              <a:t>te motivarían</a:t>
            </a:r>
            <a:r>
              <a:rPr lang="es-AR" sz="800" dirty="0">
                <a:solidFill>
                  <a:srgbClr val="616365"/>
                </a:solidFill>
              </a:rPr>
              <a:t> a elegir Córcega como destino vacacional? SUGERIDA. MÚLTIPLE.</a:t>
            </a:r>
            <a:endParaRPr lang="es-ES" sz="800" dirty="0">
              <a:solidFill>
                <a:srgbClr val="616365"/>
              </a:solidFill>
            </a:endParaRPr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457200" y="209550"/>
            <a:ext cx="780573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Los aspectos que más motivan elegir Córcega como destino vacacional son principalmente la belleza de los paisajes, el buen clima y las buenas playas. </a:t>
            </a:r>
            <a:endParaRPr lang="es-E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08716"/>
              </p:ext>
            </p:extLst>
          </p:nvPr>
        </p:nvGraphicFramePr>
        <p:xfrm>
          <a:off x="152400" y="971550"/>
          <a:ext cx="8458200" cy="359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972300" y="4306019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1067519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&gt;54% 46-65 años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6732" y="1717267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FF0000"/>
                </a:solidFill>
              </a:rPr>
              <a:t>&lt;31% 18-30 años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2366011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&gt;42% 46-65 años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8068" y="2581455"/>
            <a:ext cx="194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&gt;40% 46-65 años  </a:t>
            </a:r>
            <a:r>
              <a:rPr lang="es-AR" sz="800" b="1" dirty="0">
                <a:solidFill>
                  <a:srgbClr val="FF0000"/>
                </a:solidFill>
              </a:rPr>
              <a:t>&lt;24% 18-30 años</a:t>
            </a:r>
          </a:p>
          <a:p>
            <a:endParaRPr lang="es-AR" sz="8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2829399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&gt;32% 46-65 años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325755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00B050"/>
                </a:solidFill>
              </a:rPr>
              <a:t>&gt;26% Córcega  &gt;21% 31-45 años  </a:t>
            </a:r>
            <a:endParaRPr lang="es-AR" sz="8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1" y="964348"/>
            <a:ext cx="7848599" cy="3658908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33400" y="864277"/>
            <a:ext cx="1981200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MOTIVACIONES</a:t>
            </a:r>
          </a:p>
        </p:txBody>
      </p:sp>
    </p:spTree>
    <p:extLst>
      <p:ext uri="{BB962C8B-B14F-4D97-AF65-F5344CB8AC3E}">
        <p14:creationId xmlns:p14="http://schemas.microsoft.com/office/powerpoint/2010/main" val="187303678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309417"/>
              </p:ext>
            </p:extLst>
          </p:nvPr>
        </p:nvGraphicFramePr>
        <p:xfrm>
          <a:off x="520675" y="753269"/>
          <a:ext cx="8231237" cy="42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875" name="Rectangle 30"/>
          <p:cNvSpPr>
            <a:spLocks noChangeArrowheads="1"/>
          </p:cNvSpPr>
          <p:nvPr/>
        </p:nvSpPr>
        <p:spPr bwMode="auto">
          <a:xfrm>
            <a:off x="433388" y="4629150"/>
            <a:ext cx="84058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P.22 ¿Y en qué medida asocias  cada una de estas característica a Córcega como destino turístico? Utiliza una escala de 1 a 5,  siendo 1 “no  lo asocio nada” y 5 “Lo asocio mucho” </a:t>
            </a:r>
            <a:r>
              <a:rPr lang="es-ES" sz="800" dirty="0">
                <a:solidFill>
                  <a:srgbClr val="FF0000"/>
                </a:solidFill>
              </a:rPr>
              <a:t>(Media)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5800" y="4198297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04800" y="133350"/>
            <a:ext cx="830035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Los atributos más asociados a la isla de Córcega son la belleza de paisajes, buen clima, los lugares diferentes, con encanto y las buenas playas. Las Baleares por encima en ambiente nocturno y facilidad para llegar.</a:t>
            </a:r>
            <a:endParaRPr lang="es-E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078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709" name="Title 1"/>
          <p:cNvSpPr>
            <a:spLocks/>
          </p:cNvSpPr>
          <p:nvPr/>
        </p:nvSpPr>
        <p:spPr bwMode="auto">
          <a:xfrm>
            <a:off x="1524000" y="33468"/>
            <a:ext cx="8610600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pPr>
              <a:lnSpc>
                <a:spcPct val="95000"/>
              </a:lnSpc>
            </a:pPr>
            <a:r>
              <a:rPr lang="en-US" sz="2800" b="1" dirty="0" err="1">
                <a:solidFill>
                  <a:srgbClr val="000000"/>
                </a:solidFill>
                <a:ea typeface="ＭＳ Ｐゴシック" pitchFamily="34" charset="-128"/>
              </a:rPr>
              <a:t>Objetivos</a:t>
            </a:r>
            <a:r>
              <a:rPr lang="en-US" sz="2800" b="1" dirty="0">
                <a:solidFill>
                  <a:srgbClr val="000000"/>
                </a:solidFill>
                <a:ea typeface="ＭＳ Ｐゴシック" pitchFamily="34" charset="-128"/>
              </a:rPr>
              <a:t> de la </a:t>
            </a:r>
            <a:r>
              <a:rPr lang="en-US" sz="2800" b="1" dirty="0" err="1">
                <a:solidFill>
                  <a:srgbClr val="000000"/>
                </a:solidFill>
                <a:ea typeface="ＭＳ Ｐゴシック" pitchFamily="34" charset="-128"/>
              </a:rPr>
              <a:t>Investigación</a:t>
            </a:r>
            <a:endParaRPr lang="en-US" sz="28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" name="Rectangle 30"/>
          <p:cNvSpPr/>
          <p:nvPr/>
        </p:nvSpPr>
        <p:spPr>
          <a:xfrm>
            <a:off x="1760951" y="699575"/>
            <a:ext cx="7010400" cy="914400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“</a:t>
            </a:r>
            <a:r>
              <a:rPr lang="es-ES" sz="2000" dirty="0">
                <a:solidFill>
                  <a:srgbClr val="FFFFFF"/>
                </a:solidFill>
              </a:rPr>
              <a:t>Conocer el detalle de los viajes de los residentes en Madrid, Barcelona y zonas de influencia en el último año”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18" name="Group 46"/>
          <p:cNvGrpSpPr/>
          <p:nvPr/>
        </p:nvGrpSpPr>
        <p:grpSpPr>
          <a:xfrm>
            <a:off x="609600" y="666750"/>
            <a:ext cx="910800" cy="910800"/>
            <a:chOff x="5663300" y="1021018"/>
            <a:chExt cx="1271016" cy="1271016"/>
          </a:xfrm>
        </p:grpSpPr>
        <p:sp>
          <p:nvSpPr>
            <p:cNvPr id="19" name="Oval 12"/>
            <p:cNvSpPr/>
            <p:nvPr/>
          </p:nvSpPr>
          <p:spPr>
            <a:xfrm>
              <a:off x="5663300" y="1021018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20" name="Picture 45" descr="Innovation_Renovation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9476" y="1213042"/>
              <a:ext cx="438664" cy="886968"/>
            </a:xfrm>
            <a:prstGeom prst="rect">
              <a:avLst/>
            </a:prstGeom>
          </p:spPr>
        </p:pic>
      </p:grpSp>
      <p:sp>
        <p:nvSpPr>
          <p:cNvPr id="26" name="Rectangle 30"/>
          <p:cNvSpPr/>
          <p:nvPr/>
        </p:nvSpPr>
        <p:spPr>
          <a:xfrm>
            <a:off x="304800" y="1733551"/>
            <a:ext cx="1676400" cy="838199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rgbClr val="FFFFFF"/>
                </a:solidFill>
              </a:rPr>
              <a:t>Españoles que han viajado durante el año 2019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04800" y="2682954"/>
            <a:ext cx="153057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0100" indent="271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0070C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Incidencia de viajes en el último año:</a:t>
            </a:r>
          </a:p>
          <a:p>
            <a:pPr marL="446088" lvl="2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0070C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Nacionales</a:t>
            </a:r>
          </a:p>
          <a:p>
            <a:pPr marL="446088" lvl="2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0070C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Internacionales</a:t>
            </a:r>
          </a:p>
          <a:p>
            <a:pPr marL="446088" lvl="2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0070C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Islas del Mediterráneo</a:t>
            </a:r>
          </a:p>
          <a:p>
            <a:pPr marL="446088" lvl="2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0070C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Córcega al extranjero en el último año</a:t>
            </a:r>
          </a:p>
        </p:txBody>
      </p:sp>
      <p:sp>
        <p:nvSpPr>
          <p:cNvPr id="32" name="Rectangle 30"/>
          <p:cNvSpPr/>
          <p:nvPr/>
        </p:nvSpPr>
        <p:spPr>
          <a:xfrm>
            <a:off x="2057400" y="1733551"/>
            <a:ext cx="1676400" cy="838200"/>
          </a:xfrm>
          <a:prstGeom prst="rect">
            <a:avLst/>
          </a:prstGeom>
          <a:solidFill>
            <a:srgbClr val="FF9933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rgbClr val="FFFFFF"/>
                </a:solidFill>
              </a:rPr>
              <a:t>Características</a:t>
            </a:r>
            <a:r>
              <a:rPr lang="en-US" sz="1400" dirty="0">
                <a:solidFill>
                  <a:srgbClr val="FFFFFF"/>
                </a:solidFill>
              </a:rPr>
              <a:t> del </a:t>
            </a:r>
            <a:r>
              <a:rPr lang="en-US" sz="1400" dirty="0" err="1">
                <a:solidFill>
                  <a:srgbClr val="FFFFFF"/>
                </a:solidFill>
              </a:rPr>
              <a:t>viaje</a:t>
            </a:r>
            <a:r>
              <a:rPr lang="en-US" sz="1400" dirty="0">
                <a:solidFill>
                  <a:srgbClr val="FFFFFF"/>
                </a:solidFill>
              </a:rPr>
              <a:t> a </a:t>
            </a:r>
            <a:r>
              <a:rPr lang="en-US" sz="1400" dirty="0" err="1">
                <a:solidFill>
                  <a:srgbClr val="FFFFFF"/>
                </a:solidFill>
              </a:rPr>
              <a:t>islas</a:t>
            </a:r>
            <a:r>
              <a:rPr lang="en-US" sz="1400" dirty="0">
                <a:solidFill>
                  <a:srgbClr val="FFFFFF"/>
                </a:solidFill>
              </a:rPr>
              <a:t> del </a:t>
            </a:r>
            <a:r>
              <a:rPr lang="en-US" sz="1400" dirty="0" err="1">
                <a:solidFill>
                  <a:srgbClr val="FFFFFF"/>
                </a:solidFill>
              </a:rPr>
              <a:t>Mediterráneo</a:t>
            </a:r>
            <a:r>
              <a:rPr lang="en-US" sz="1400" dirty="0">
                <a:solidFill>
                  <a:srgbClr val="FFFFFF"/>
                </a:solidFill>
              </a:rPr>
              <a:t> o </a:t>
            </a:r>
            <a:r>
              <a:rPr lang="en-US" sz="1400" dirty="0" err="1">
                <a:solidFill>
                  <a:srgbClr val="FFFFFF"/>
                </a:solidFill>
              </a:rPr>
              <a:t>Extranjero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2057400" y="2659661"/>
            <a:ext cx="1676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0100" indent="271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FF660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Tipo de viaje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FF660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Duración del viaje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FF660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Medios utilizados en búsqueda información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FF660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Búsqueda en Internet: Páginas Web visitadas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FF660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Reserva realizada: tipo, medios utilizados y antelación</a:t>
            </a:r>
          </a:p>
          <a:p>
            <a:pPr marL="179388" lvl="1" indent="-95250">
              <a:buFont typeface="Arial" pitchFamily="34" charset="0"/>
              <a:buChar char="•"/>
            </a:pPr>
            <a:endParaRPr lang="es-ES" sz="1200" dirty="0">
              <a:solidFill>
                <a:srgbClr val="FF6600"/>
              </a:solidFill>
              <a:latin typeface="Arial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3810000" y="1733552"/>
            <a:ext cx="1676400" cy="3080264"/>
            <a:chOff x="3810000" y="2743202"/>
            <a:chExt cx="1676400" cy="3080264"/>
          </a:xfrm>
        </p:grpSpPr>
        <p:sp>
          <p:nvSpPr>
            <p:cNvPr id="39" name="Rectangle 30"/>
            <p:cNvSpPr/>
            <p:nvPr/>
          </p:nvSpPr>
          <p:spPr>
            <a:xfrm>
              <a:off x="3810000" y="2743202"/>
              <a:ext cx="1676400" cy="838200"/>
            </a:xfrm>
            <a:prstGeom prst="rect">
              <a:avLst/>
            </a:prstGeom>
            <a:solidFill>
              <a:srgbClr val="218535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dirty="0">
                  <a:solidFill>
                    <a:srgbClr val="FFFFFF"/>
                  </a:solidFill>
                </a:rPr>
                <a:t>Valoración del viaje realizado último año y Córcega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3810000" y="3607475"/>
              <a:ext cx="1676400" cy="2215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00100" indent="2714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179388" lvl="1" indent="-95250">
                <a:buFont typeface="Arial" pitchFamily="34" charset="0"/>
                <a:buChar char="•"/>
              </a:pPr>
              <a:r>
                <a:rPr lang="es-ES" sz="1200" dirty="0">
                  <a:solidFill>
                    <a:srgbClr val="35A147"/>
                  </a:solidFill>
                  <a:latin typeface="Arial"/>
                  <a:ea typeface="ＭＳ Ｐゴシック" pitchFamily="34" charset="-128"/>
                  <a:cs typeface="Times New Roman" pitchFamily="18" charset="0"/>
                </a:rPr>
                <a:t>Valoración general así como de diferentes aspectos como: interés turístico, acogida, facilidad para llegar a destino, relación calidad / precio hotelera y restauración, etc.</a:t>
              </a:r>
            </a:p>
            <a:p>
              <a:pPr marL="179388" lvl="1" indent="-95250">
                <a:buFont typeface="Arial" pitchFamily="34" charset="0"/>
                <a:buChar char="•"/>
              </a:pPr>
              <a:r>
                <a:rPr lang="es-ES" sz="1200" dirty="0">
                  <a:solidFill>
                    <a:srgbClr val="35A147"/>
                  </a:solidFill>
                  <a:latin typeface="Arial"/>
                  <a:ea typeface="ＭＳ Ｐゴシック" pitchFamily="34" charset="-128"/>
                  <a:cs typeface="Times New Roman" pitchFamily="18" charset="0"/>
                </a:rPr>
                <a:t>Intención de repetir viaje</a:t>
              </a:r>
            </a:p>
          </p:txBody>
        </p:sp>
      </p:grpSp>
      <p:sp>
        <p:nvSpPr>
          <p:cNvPr id="43" name="Rectangle 30"/>
          <p:cNvSpPr/>
          <p:nvPr/>
        </p:nvSpPr>
        <p:spPr>
          <a:xfrm>
            <a:off x="5562600" y="1733551"/>
            <a:ext cx="1676400" cy="838200"/>
          </a:xfrm>
          <a:prstGeom prst="rect">
            <a:avLst/>
          </a:prstGeom>
          <a:solidFill>
            <a:srgbClr val="7030A0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rgbClr val="FFFFFF"/>
                </a:solidFill>
              </a:rPr>
              <a:t>Consideración de Córcega como destino vacacional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5562600" y="2597825"/>
            <a:ext cx="1676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0100" indent="271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7030A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Grado de interés en visitar la isla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7030A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Oferta turística que espera encontrar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7030A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Actitud hacia la isla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7030A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Momentos en los que se plantea la visita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7030A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Medio de transporte a utilizar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7030A0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Isla competencia de Córcega</a:t>
            </a:r>
          </a:p>
        </p:txBody>
      </p:sp>
      <p:sp>
        <p:nvSpPr>
          <p:cNvPr id="50" name="Rectangle 30"/>
          <p:cNvSpPr/>
          <p:nvPr/>
        </p:nvSpPr>
        <p:spPr>
          <a:xfrm>
            <a:off x="7315200" y="1733551"/>
            <a:ext cx="1676400" cy="838199"/>
          </a:xfrm>
          <a:prstGeom prst="rect">
            <a:avLst/>
          </a:prstGeom>
          <a:solidFill>
            <a:srgbClr val="A50021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rgbClr val="FFFFFF"/>
                </a:solidFill>
              </a:rPr>
              <a:t>Interés hacia nueva aerolínea a Córcega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7315200" y="2662357"/>
            <a:ext cx="16764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0100" indent="271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A50021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Interés hacia el vuelo directo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A50021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Actividades a realizar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A50021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Días de estancia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A50021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Momento del año a realizar el viaje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A50021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Impacto en la imagen del vuelo directo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A50021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Análisis del precio de este vuelo</a:t>
            </a:r>
          </a:p>
          <a:p>
            <a:pPr marL="179388" lvl="1" indent="-95250">
              <a:buFont typeface="Arial" pitchFamily="34" charset="0"/>
              <a:buChar char="•"/>
            </a:pPr>
            <a:r>
              <a:rPr lang="es-ES" sz="1200" dirty="0">
                <a:solidFill>
                  <a:srgbClr val="A50021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Promociones que motivarían a visitar la isla</a:t>
            </a:r>
          </a:p>
        </p:txBody>
      </p:sp>
    </p:spTree>
    <p:extLst>
      <p:ext uri="{BB962C8B-B14F-4D97-AF65-F5344CB8AC3E}">
        <p14:creationId xmlns:p14="http://schemas.microsoft.com/office/powerpoint/2010/main" val="3773496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433388" y="4629150"/>
            <a:ext cx="84058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P.22 ¿Y en qué medida asocias  cada una de estas característica a Córcega como destino turístico? Utiliza una escala de 1 a 5,  siendo 1 “no  lo asocio nada” y 5 “Lo asocio mucho” </a:t>
            </a:r>
            <a:r>
              <a:rPr lang="es-ES" sz="800" dirty="0">
                <a:solidFill>
                  <a:srgbClr val="FF0000"/>
                </a:solidFill>
              </a:rPr>
              <a:t>(Media)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04800" y="133350"/>
            <a:ext cx="830035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Los atributos más asociados a la isla de Córcega son la belleza de paisajes, buen clima, los lugares diferentes, con encanto y las buenas playas. Las Baleares por encima en ambiente nocturno y facilidad para llegar.</a:t>
            </a:r>
            <a:endParaRPr lang="es-E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366457"/>
              </p:ext>
            </p:extLst>
          </p:nvPr>
        </p:nvGraphicFramePr>
        <p:xfrm>
          <a:off x="369888" y="1191518"/>
          <a:ext cx="8774112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4198297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991600" y="2038372"/>
            <a:ext cx="0" cy="22857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83389" y="1924083"/>
            <a:ext cx="0" cy="22857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230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260387"/>
              </p:ext>
            </p:extLst>
          </p:nvPr>
        </p:nvGraphicFramePr>
        <p:xfrm>
          <a:off x="369888" y="971550"/>
          <a:ext cx="8774112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72834" y="1403362"/>
            <a:ext cx="2675166" cy="230832"/>
          </a:xfrm>
          <a:prstGeom prst="rect">
            <a:avLst/>
          </a:prstGeom>
          <a:solidFill>
            <a:srgbClr val="0082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900" i="1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% Top Box (Mucha + Bastante asociación)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433388" y="4629150"/>
            <a:ext cx="84058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P.22 ¿Y en qué medida asocias  cada una de estas característica a Córcega como destino turístico? Utiliza una escala de 1 a 5,  siendo 1 “no  lo asocio nada” y 5 “Lo asocio mucho” </a:t>
            </a:r>
            <a:r>
              <a:rPr lang="es-ES" sz="800" dirty="0">
                <a:solidFill>
                  <a:srgbClr val="FF0000"/>
                </a:solidFill>
              </a:rPr>
              <a:t>(Media)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04800" y="133350"/>
            <a:ext cx="830035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Los atributos más asociados a la isla de Córcega son la belleza de paisajes, buen clima, los lugares diferentes, con encanto y las buenas playas. Las Baleares por encima en ambiente nocturno y facilidad para llegar.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3400" y="4198297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379417" y="2381239"/>
            <a:ext cx="0" cy="22857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2225922"/>
            <a:ext cx="0" cy="22857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40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789452"/>
              </p:ext>
            </p:extLst>
          </p:nvPr>
        </p:nvGraphicFramePr>
        <p:xfrm>
          <a:off x="369888" y="971550"/>
          <a:ext cx="8774112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72834" y="1403362"/>
            <a:ext cx="2370366" cy="230832"/>
          </a:xfrm>
          <a:prstGeom prst="rect">
            <a:avLst/>
          </a:prstGeom>
          <a:solidFill>
            <a:srgbClr val="0082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900" i="1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% Top Box (Mucha + Bastante asociación)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433388" y="4629150"/>
            <a:ext cx="84058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P.22 ¿Y en qué medida asocias  cada una de estas característica a Córcega como destino turístico? Utiliza una escala de 1 a 5,  siendo 1 “no  lo asocio nada” y 5 “Lo asocio mucho” </a:t>
            </a:r>
            <a:r>
              <a:rPr lang="es-ES" sz="800" dirty="0">
                <a:solidFill>
                  <a:srgbClr val="FF0000"/>
                </a:solidFill>
              </a:rPr>
              <a:t>(Media)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04800" y="133350"/>
            <a:ext cx="83003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Córcega alcanza valoraciones algo superiores entre los que han visitado antes esta isla o han ido a alguna isla del Mediterráneo.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3400" y="4198297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0522" y="982561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u="sng" dirty="0"/>
              <a:t>CÓRCEGA</a:t>
            </a:r>
          </a:p>
        </p:txBody>
      </p:sp>
    </p:spTree>
    <p:extLst>
      <p:ext uri="{BB962C8B-B14F-4D97-AF65-F5344CB8AC3E}">
        <p14:creationId xmlns:p14="http://schemas.microsoft.com/office/powerpoint/2010/main" val="4000773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1123950"/>
            <a:ext cx="4670320" cy="3085252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304800" y="4722019"/>
            <a:ext cx="8748713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P.23 Pensando en Córcega como posible destino de vacaciones, ¿con </a:t>
            </a:r>
            <a:r>
              <a:rPr lang="es-AR" sz="800" b="1" u="sng" dirty="0">
                <a:solidFill>
                  <a:srgbClr val="616365"/>
                </a:solidFill>
              </a:rPr>
              <a:t>cuál de los siguientes comportamientos te sientes más identificado</a:t>
            </a:r>
            <a:r>
              <a:rPr lang="es-AR" sz="800" dirty="0">
                <a:solidFill>
                  <a:srgbClr val="616365"/>
                </a:solidFill>
              </a:rPr>
              <a:t>? ÚNICA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P.24 ¿Por qué </a:t>
            </a:r>
            <a:r>
              <a:rPr lang="es-AR" sz="800" b="1" u="sng" dirty="0">
                <a:solidFill>
                  <a:srgbClr val="616365"/>
                </a:solidFill>
              </a:rPr>
              <a:t>motivos no has ido o no te has planteado </a:t>
            </a:r>
            <a:r>
              <a:rPr lang="es-AR" sz="800" dirty="0">
                <a:solidFill>
                  <a:srgbClr val="616365"/>
                </a:solidFill>
              </a:rPr>
              <a:t>ir a Córcega? Puedes marcar varias respuestas.</a:t>
            </a:r>
            <a:endParaRPr lang="es-ES" sz="800" dirty="0">
              <a:solidFill>
                <a:srgbClr val="616365"/>
              </a:solidFill>
            </a:endParaRPr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538851" y="133350"/>
            <a:ext cx="780573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Entre los que no han ido a Córcega, 7 de cada 10 no se han movilizado hasta ahora por ir a este destino, principalmente porque prefiere otros destinos o porque consideran que es un destino caro.</a:t>
            </a:r>
            <a:endParaRPr lang="es-E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602160"/>
              </p:ext>
            </p:extLst>
          </p:nvPr>
        </p:nvGraphicFramePr>
        <p:xfrm>
          <a:off x="4652575" y="1276351"/>
          <a:ext cx="47410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243717" y="4209202"/>
            <a:ext cx="382408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 NO se lo </a:t>
            </a:r>
            <a:r>
              <a:rPr lang="en-GB" dirty="0" err="1"/>
              <a:t>han</a:t>
            </a:r>
            <a:r>
              <a:rPr lang="en-GB" dirty="0"/>
              <a:t> </a:t>
            </a:r>
            <a:r>
              <a:rPr lang="en-GB" dirty="0" err="1"/>
              <a:t>planteado</a:t>
            </a:r>
            <a:r>
              <a:rPr lang="en-GB" dirty="0"/>
              <a:t> o no </a:t>
            </a:r>
            <a:r>
              <a:rPr lang="en-GB" dirty="0" err="1"/>
              <a:t>han</a:t>
            </a:r>
            <a:r>
              <a:rPr lang="en-GB" dirty="0"/>
              <a:t> </a:t>
            </a:r>
            <a:r>
              <a:rPr lang="en-GB" dirty="0" err="1"/>
              <a:t>llegado</a:t>
            </a:r>
            <a:r>
              <a:rPr lang="en-GB" dirty="0"/>
              <a:t> a </a:t>
            </a:r>
            <a:r>
              <a:rPr lang="en-GB" dirty="0" err="1"/>
              <a:t>buscar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: (383)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159615"/>
              </p:ext>
            </p:extLst>
          </p:nvPr>
        </p:nvGraphicFramePr>
        <p:xfrm>
          <a:off x="204787" y="873919"/>
          <a:ext cx="4672013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2971800" y="2190750"/>
            <a:ext cx="1707356" cy="14478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ight Arrow 3"/>
          <p:cNvSpPr/>
          <p:nvPr/>
        </p:nvSpPr>
        <p:spPr>
          <a:xfrm>
            <a:off x="4572000" y="2374814"/>
            <a:ext cx="609600" cy="539978"/>
          </a:xfrm>
          <a:prstGeom prst="right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143000" y="1053757"/>
            <a:ext cx="2819400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ACTITUD HACIA CÓRCEGA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97002" y="3943350"/>
            <a:ext cx="27177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No han ido a Córcega: (584)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6586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81000" y="133350"/>
            <a:ext cx="80200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</a:pPr>
            <a:r>
              <a:rPr lang="es-AR" sz="1600" b="1" dirty="0">
                <a:solidFill>
                  <a:srgbClr val="000000"/>
                </a:solidFill>
              </a:rPr>
              <a:t>En promedio, se quedarían 6 días en Córcega. Los jóvenes son más propensos a quedarse menos días mientras los mayores más cantidad de días.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8600" y="4705350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P.25 En el supuesto que fueras a Córcega, ¿</a:t>
            </a:r>
            <a:r>
              <a:rPr lang="es-AR" sz="800" b="1" u="sng" dirty="0">
                <a:solidFill>
                  <a:srgbClr val="616365"/>
                </a:solidFill>
              </a:rPr>
              <a:t>cuántos días </a:t>
            </a:r>
            <a:r>
              <a:rPr lang="es-AR" sz="800" dirty="0">
                <a:solidFill>
                  <a:srgbClr val="616365"/>
                </a:solidFill>
              </a:rPr>
              <a:t>crees que pasarías en la isla de estancia? ÚNICA</a:t>
            </a:r>
            <a:endParaRPr lang="es-ES" sz="800" dirty="0">
              <a:solidFill>
                <a:srgbClr val="616365"/>
              </a:solidFill>
            </a:endParaRPr>
          </a:p>
        </p:txBody>
      </p:sp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945205"/>
              </p:ext>
            </p:extLst>
          </p:nvPr>
        </p:nvGraphicFramePr>
        <p:xfrm>
          <a:off x="533400" y="1714499"/>
          <a:ext cx="8048500" cy="266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2 Rectángulo redondeado"/>
          <p:cNvSpPr/>
          <p:nvPr/>
        </p:nvSpPr>
        <p:spPr>
          <a:xfrm>
            <a:off x="381000" y="1209675"/>
            <a:ext cx="8229600" cy="3170336"/>
          </a:xfrm>
          <a:prstGeom prst="roundRect">
            <a:avLst/>
          </a:prstGeom>
          <a:noFill/>
          <a:ln w="9525" cap="flat" cmpd="sng" algn="ctr">
            <a:solidFill>
              <a:srgbClr val="0066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11 CuadroTexto"/>
          <p:cNvSpPr txBox="1"/>
          <p:nvPr/>
        </p:nvSpPr>
        <p:spPr>
          <a:xfrm>
            <a:off x="609600" y="127635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1000" b="1" dirty="0">
                <a:solidFill>
                  <a:srgbClr val="0070C0"/>
                </a:solidFill>
              </a:rPr>
              <a:t>Media días en Córcega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11924"/>
              </p:ext>
            </p:extLst>
          </p:nvPr>
        </p:nvGraphicFramePr>
        <p:xfrm>
          <a:off x="1981200" y="1352550"/>
          <a:ext cx="6419848" cy="219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kern="1200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5,9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kern="1200" cap="none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kern="1200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5,9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kern="1200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5,8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kern="1200" cap="none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kern="1200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5,3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kern="1200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5,7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kern="1200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6,3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Isosceles Triangle 19"/>
          <p:cNvSpPr/>
          <p:nvPr/>
        </p:nvSpPr>
        <p:spPr>
          <a:xfrm>
            <a:off x="6629400" y="3333750"/>
            <a:ext cx="108000" cy="108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Isosceles Triangle 20"/>
          <p:cNvSpPr/>
          <p:nvPr/>
        </p:nvSpPr>
        <p:spPr>
          <a:xfrm>
            <a:off x="8229600" y="1930350"/>
            <a:ext cx="108000" cy="108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Isosceles Triangle 21"/>
          <p:cNvSpPr/>
          <p:nvPr/>
        </p:nvSpPr>
        <p:spPr>
          <a:xfrm>
            <a:off x="8229600" y="1444605"/>
            <a:ext cx="108000" cy="108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66799"/>
              </p:ext>
            </p:extLst>
          </p:nvPr>
        </p:nvGraphicFramePr>
        <p:xfrm>
          <a:off x="3635400" y="4095750"/>
          <a:ext cx="4702200" cy="1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(328)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(330)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kern="1200" dirty="0">
                        <a:solidFill>
                          <a:srgbClr val="616365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(133)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(266)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(259)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600200" y="4108906"/>
            <a:ext cx="11937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371600" y="1047750"/>
            <a:ext cx="3124200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DÍAS PASARÍA EN CÓRCEGA</a:t>
            </a:r>
          </a:p>
        </p:txBody>
      </p:sp>
    </p:spTree>
    <p:extLst>
      <p:ext uri="{BB962C8B-B14F-4D97-AF65-F5344CB8AC3E}">
        <p14:creationId xmlns:p14="http://schemas.microsoft.com/office/powerpoint/2010/main" val="359146607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190797"/>
              </p:ext>
            </p:extLst>
          </p:nvPr>
        </p:nvGraphicFramePr>
        <p:xfrm>
          <a:off x="-152400" y="1899106"/>
          <a:ext cx="9296400" cy="238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81000" y="133350"/>
            <a:ext cx="802005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</a:pPr>
            <a:r>
              <a:rPr lang="es-ES" sz="1600" b="1" dirty="0">
                <a:solidFill>
                  <a:srgbClr val="000000"/>
                </a:solidFill>
              </a:rPr>
              <a:t>La isla es en mayor medida considerada para visitar en un viaje de una semana.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8600" y="4783931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P.26 ¿Y hasta qué punto te planteas ir a Córcega en cada una de las siguientes ocasiones? Utiliza una escala de 1 a 5,  siendo 1 “no me lo planteo nada” y 5 “me lo planteo mucho”. (%)</a:t>
            </a:r>
            <a:endParaRPr lang="es-ES" sz="800" dirty="0">
              <a:solidFill>
                <a:srgbClr val="61636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408406"/>
              </p:ext>
            </p:extLst>
          </p:nvPr>
        </p:nvGraphicFramePr>
        <p:xfrm>
          <a:off x="457200" y="1365706"/>
          <a:ext cx="8229600" cy="239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2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T2B: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u="none" strike="noStrike" dirty="0">
                          <a:effectLst/>
                          <a:latin typeface="+mj-lt"/>
                        </a:rPr>
                        <a:t>36%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u="none" strike="noStrike" dirty="0">
                          <a:effectLst/>
                          <a:latin typeface="+mj-lt"/>
                        </a:rPr>
                        <a:t>41%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u="none" strike="noStrike" dirty="0">
                          <a:effectLst/>
                          <a:latin typeface="+mj-lt"/>
                        </a:rPr>
                        <a:t>62%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u="none" strike="noStrike" dirty="0">
                          <a:effectLst/>
                          <a:latin typeface="+mj-lt"/>
                        </a:rPr>
                        <a:t>39%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57800" y="1137106"/>
            <a:ext cx="1752600" cy="3061157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7356206" y="103558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&gt;52% Mediterráneo</a:t>
            </a:r>
          </a:p>
          <a:p>
            <a:r>
              <a:rPr lang="es-AR" sz="700" b="1" dirty="0">
                <a:solidFill>
                  <a:srgbClr val="00B050"/>
                </a:solidFill>
              </a:rPr>
              <a:t>&gt;53% Córcega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8016" y="1152495"/>
            <a:ext cx="90601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700" b="1" dirty="0">
                <a:solidFill>
                  <a:srgbClr val="FF0000"/>
                </a:solidFill>
              </a:rPr>
              <a:t>&lt;32% 46-65 años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70668" y="4108906"/>
            <a:ext cx="11937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80916"/>
              </p:ext>
            </p:extLst>
          </p:nvPr>
        </p:nvGraphicFramePr>
        <p:xfrm>
          <a:off x="457200" y="1670506"/>
          <a:ext cx="8229600" cy="239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2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0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Media: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1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3,1</a:t>
                      </a:r>
                      <a:endParaRPr lang="es-AR" sz="1050" b="1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1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3,1</a:t>
                      </a:r>
                      <a:endParaRPr lang="es-AR" sz="1050" b="1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1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3,6</a:t>
                      </a:r>
                      <a:endParaRPr lang="es-AR" sz="1050" b="1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1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3,0</a:t>
                      </a:r>
                      <a:endParaRPr lang="es-AR" sz="1050" b="1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38400" y="1181579"/>
            <a:ext cx="90601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700" b="1" dirty="0">
                <a:solidFill>
                  <a:srgbClr val="FF0000"/>
                </a:solidFill>
              </a:rPr>
              <a:t>&lt;29% 46-65 años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8600" y="875294"/>
            <a:ext cx="8686800" cy="3541222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85799" y="742950"/>
            <a:ext cx="5029201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INTENCIÓN DE VISITA EN DETERMINADAS OCASIONES</a:t>
            </a:r>
          </a:p>
        </p:txBody>
      </p:sp>
    </p:spTree>
    <p:extLst>
      <p:ext uri="{BB962C8B-B14F-4D97-AF65-F5344CB8AC3E}">
        <p14:creationId xmlns:p14="http://schemas.microsoft.com/office/powerpoint/2010/main" val="424557472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04801" y="964348"/>
            <a:ext cx="8610600" cy="3741002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42414" y="4492751"/>
            <a:ext cx="28865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Se plantean acudir en estas ocasiones (456)</a:t>
            </a:r>
            <a:endParaRPr lang="en-GB" dirty="0"/>
          </a:p>
        </p:txBody>
      </p:sp>
      <p:sp>
        <p:nvSpPr>
          <p:cNvPr id="2" name="1 CuadroTexto"/>
          <p:cNvSpPr txBox="1"/>
          <p:nvPr/>
        </p:nvSpPr>
        <p:spPr>
          <a:xfrm>
            <a:off x="1131000" y="882853"/>
            <a:ext cx="1688400" cy="363176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Celebrar un momento especial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124200" y="798215"/>
            <a:ext cx="1686928" cy="583237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Escapada corta </a:t>
            </a:r>
          </a:p>
          <a:p>
            <a:r>
              <a:rPr lang="es-ES" sz="1100" dirty="0"/>
              <a:t>(fin de semana o puente)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29200" y="950563"/>
            <a:ext cx="1688400" cy="227755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Viaje de una semana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000875" y="882853"/>
            <a:ext cx="1688400" cy="363176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Viaje de más de una semana</a:t>
            </a:r>
          </a:p>
        </p:txBody>
      </p:sp>
      <p:graphicFrame>
        <p:nvGraphicFramePr>
          <p:cNvPr id="11" name="Chart 1"/>
          <p:cNvGraphicFramePr/>
          <p:nvPr>
            <p:extLst>
              <p:ext uri="{D42A27DB-BD31-4B8C-83A1-F6EECF244321}">
                <p14:modId xmlns:p14="http://schemas.microsoft.com/office/powerpoint/2010/main" val="313468663"/>
              </p:ext>
            </p:extLst>
          </p:nvPr>
        </p:nvGraphicFramePr>
        <p:xfrm>
          <a:off x="457200" y="1381452"/>
          <a:ext cx="3495676" cy="297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4800" y="4707731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P.27 ¿Y en qué </a:t>
            </a:r>
            <a:r>
              <a:rPr lang="es-AR" sz="800" b="1" u="sng" dirty="0">
                <a:solidFill>
                  <a:srgbClr val="616365"/>
                </a:solidFill>
              </a:rPr>
              <a:t>momento del año </a:t>
            </a:r>
            <a:r>
              <a:rPr lang="es-AR" sz="800" dirty="0">
                <a:solidFill>
                  <a:srgbClr val="616365"/>
                </a:solidFill>
              </a:rPr>
              <a:t>acudirías?  Puedes marcar como máximo 3 respuestas. Si piensas que acudirías en más de 3 momentos, marca los 3 que consideras en mayor medida. SUGERIDA</a:t>
            </a:r>
            <a:endParaRPr lang="es-ES" sz="800" dirty="0">
              <a:solidFill>
                <a:srgbClr val="616365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90525" y="133350"/>
            <a:ext cx="82486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El momento del año en el que más acudirían a Córcega es durante el verano, independientemente de la ocasión.</a:t>
            </a:r>
          </a:p>
        </p:txBody>
      </p:sp>
      <p:graphicFrame>
        <p:nvGraphicFramePr>
          <p:cNvPr id="18" name="Chart 1"/>
          <p:cNvGraphicFramePr/>
          <p:nvPr>
            <p:extLst>
              <p:ext uri="{D42A27DB-BD31-4B8C-83A1-F6EECF244321}">
                <p14:modId xmlns:p14="http://schemas.microsoft.com/office/powerpoint/2010/main" val="108472530"/>
              </p:ext>
            </p:extLst>
          </p:nvPr>
        </p:nvGraphicFramePr>
        <p:xfrm>
          <a:off x="1981200" y="1237605"/>
          <a:ext cx="3495676" cy="313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455288" y="4492751"/>
            <a:ext cx="5833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s-ES" dirty="0"/>
              <a:t>(464)</a:t>
            </a:r>
            <a:endParaRPr lang="en-GB" dirty="0"/>
          </a:p>
        </p:txBody>
      </p:sp>
      <p:graphicFrame>
        <p:nvGraphicFramePr>
          <p:cNvPr id="20" name="Chart 1"/>
          <p:cNvGraphicFramePr/>
          <p:nvPr>
            <p:extLst>
              <p:ext uri="{D42A27DB-BD31-4B8C-83A1-F6EECF244321}">
                <p14:modId xmlns:p14="http://schemas.microsoft.com/office/powerpoint/2010/main" val="4247497680"/>
              </p:ext>
            </p:extLst>
          </p:nvPr>
        </p:nvGraphicFramePr>
        <p:xfrm>
          <a:off x="3886200" y="1237605"/>
          <a:ext cx="3495676" cy="313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512688" y="4492751"/>
            <a:ext cx="5833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s-ES" dirty="0"/>
              <a:t>(554)</a:t>
            </a:r>
            <a:endParaRPr lang="en-GB" dirty="0"/>
          </a:p>
        </p:txBody>
      </p:sp>
      <p:graphicFrame>
        <p:nvGraphicFramePr>
          <p:cNvPr id="22" name="Chart 1"/>
          <p:cNvGraphicFramePr/>
          <p:nvPr>
            <p:extLst>
              <p:ext uri="{D42A27DB-BD31-4B8C-83A1-F6EECF244321}">
                <p14:modId xmlns:p14="http://schemas.microsoft.com/office/powerpoint/2010/main" val="3559445414"/>
              </p:ext>
            </p:extLst>
          </p:nvPr>
        </p:nvGraphicFramePr>
        <p:xfrm>
          <a:off x="5791200" y="1234760"/>
          <a:ext cx="3495676" cy="313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265288" y="4489906"/>
            <a:ext cx="5833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s-ES" dirty="0"/>
              <a:t>(420)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38200" y="2257025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200" y="3043158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" y="3828405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62242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04800" y="219730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El medio de transporte que utilizarían y preferirían para llegar a Córcega y el que consideran más adecuado para estancias cortas es el avión, tanto </a:t>
            </a:r>
            <a:r>
              <a:rPr lang="es-ES" sz="1600" b="1" dirty="0" err="1">
                <a:solidFill>
                  <a:srgbClr val="000000"/>
                </a:solidFill>
              </a:rPr>
              <a:t>Low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Cost</a:t>
            </a:r>
            <a:r>
              <a:rPr lang="es-ES" sz="1600" b="1" dirty="0">
                <a:solidFill>
                  <a:srgbClr val="000000"/>
                </a:solidFill>
              </a:rPr>
              <a:t> como de líneas tradicionales.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800" y="4552950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P.28a ¿Qué medio de transporte utilizarías para ir a Córcega?  ÚNICA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P.28b ¿Y cuál preferirías utilizar para llegar a Córcega?  ÚNICA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P.28c ¿Y cuál consideras es el medio de transporte adecuado para las visitas de estancia corta?  ÚNICA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20651" y="4037409"/>
            <a:ext cx="35559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graphicFrame>
        <p:nvGraphicFramePr>
          <p:cNvPr id="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360231"/>
              </p:ext>
            </p:extLst>
          </p:nvPr>
        </p:nvGraphicFramePr>
        <p:xfrm>
          <a:off x="213101" y="1657350"/>
          <a:ext cx="8489197" cy="238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228600" y="1352550"/>
            <a:ext cx="8458200" cy="3063966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62000" y="1179993"/>
            <a:ext cx="2895600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MEDIO DE TRANSPORTE</a:t>
            </a:r>
          </a:p>
        </p:txBody>
      </p:sp>
    </p:spTree>
    <p:extLst>
      <p:ext uri="{BB962C8B-B14F-4D97-AF65-F5344CB8AC3E}">
        <p14:creationId xmlns:p14="http://schemas.microsoft.com/office/powerpoint/2010/main" val="300029527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04800" y="216753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AR" sz="1600" b="1" dirty="0">
                <a:solidFill>
                  <a:srgbClr val="000000"/>
                </a:solidFill>
              </a:rPr>
              <a:t>1 de cada 4 residentes en Barcelona y entornos de influencia muestra interés de visitar Córcega  sabiendo que puedes ir en coche hasta Marsella o </a:t>
            </a:r>
            <a:r>
              <a:rPr lang="es-AR" sz="1600" b="1" dirty="0" err="1">
                <a:solidFill>
                  <a:srgbClr val="000000"/>
                </a:solidFill>
              </a:rPr>
              <a:t>Toulon</a:t>
            </a:r>
            <a:r>
              <a:rPr lang="es-AR" sz="1600" b="1" dirty="0">
                <a:solidFill>
                  <a:srgbClr val="000000"/>
                </a:solidFill>
              </a:rPr>
              <a:t> y luego coger un barco es baja: sólo 3 de cada 10 está interesado.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3999" y="4337506"/>
            <a:ext cx="251460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Barcelona y entornos de influencia: (300)</a:t>
            </a:r>
            <a:endParaRPr lang="en-GB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800" y="4707731"/>
            <a:ext cx="86106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P.29 ¿Y hasta qué punto tendrías intención de visitar Córcega  sabiendo que puedes ir en coche hasta Marsella o </a:t>
            </a:r>
            <a:r>
              <a:rPr lang="es-AR" sz="800" dirty="0" err="1">
                <a:solidFill>
                  <a:srgbClr val="616365"/>
                </a:solidFill>
              </a:rPr>
              <a:t>Toulon</a:t>
            </a:r>
            <a:r>
              <a:rPr lang="es-AR" sz="800" dirty="0">
                <a:solidFill>
                  <a:srgbClr val="616365"/>
                </a:solidFill>
              </a:rPr>
              <a:t> y luego coger un barco? Utiliza una escala de 1 a 5, donde 1 es “poco interesado” y 5 “muy interesado” (%) ÚNICA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6619" y="1599511"/>
            <a:ext cx="247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/>
              <a:t>T2B:               25%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562933"/>
              </p:ext>
            </p:extLst>
          </p:nvPr>
        </p:nvGraphicFramePr>
        <p:xfrm>
          <a:off x="1447800" y="1385888"/>
          <a:ext cx="8153400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10658"/>
              </p:ext>
            </p:extLst>
          </p:nvPr>
        </p:nvGraphicFramePr>
        <p:xfrm>
          <a:off x="4374787" y="2003502"/>
          <a:ext cx="967863" cy="239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363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2,7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323965" y="2046389"/>
            <a:ext cx="66992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1100" b="1" dirty="0">
                <a:solidFill>
                  <a:srgbClr val="0070C0"/>
                </a:solidFill>
                <a:latin typeface="+mj-lt"/>
                <a:sym typeface="Arial"/>
              </a:rPr>
              <a:t>Media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2999" y="1318796"/>
            <a:ext cx="6223001" cy="3304460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250519" y="1243423"/>
            <a:ext cx="5759881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INTENCIÓN VISITAR CÓRCEGA DESDE MARSELLA O TOULON</a:t>
            </a:r>
          </a:p>
        </p:txBody>
      </p:sp>
    </p:spTree>
    <p:extLst>
      <p:ext uri="{BB962C8B-B14F-4D97-AF65-F5344CB8AC3E}">
        <p14:creationId xmlns:p14="http://schemas.microsoft.com/office/powerpoint/2010/main" val="224786929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438150" y="209550"/>
            <a:ext cx="82486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1 de cada 2 no tiene preferencia por ninguna ciudad de Córcega como destino. Porto </a:t>
            </a:r>
            <a:r>
              <a:rPr lang="es-ES" sz="1600" b="1" dirty="0" err="1">
                <a:solidFill>
                  <a:srgbClr val="000000"/>
                </a:solidFill>
              </a:rPr>
              <a:t>Vecchio</a:t>
            </a:r>
            <a:r>
              <a:rPr lang="es-ES" sz="1600" b="1" dirty="0">
                <a:solidFill>
                  <a:srgbClr val="000000"/>
                </a:solidFill>
              </a:rPr>
              <a:t> es el destino más elegido para cualquier ocasión de visita.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800" y="4860131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P.30 ¿Y qué </a:t>
            </a:r>
            <a:r>
              <a:rPr lang="es-AR" sz="800" b="1" u="sng" dirty="0">
                <a:solidFill>
                  <a:srgbClr val="616365"/>
                </a:solidFill>
              </a:rPr>
              <a:t>ciudad elegirías </a:t>
            </a:r>
            <a:r>
              <a:rPr lang="es-AR" sz="800" dirty="0">
                <a:solidFill>
                  <a:srgbClr val="616365"/>
                </a:solidFill>
              </a:rPr>
              <a:t>como destino en Córcega para cada una de estas situaciones? (%) SUGERIDA y ÚNICA</a:t>
            </a:r>
            <a:endParaRPr lang="es-ES" sz="800" dirty="0">
              <a:solidFill>
                <a:srgbClr val="616365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90600" y="4492751"/>
            <a:ext cx="12954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sp>
        <p:nvSpPr>
          <p:cNvPr id="16" name="1 CuadroTexto"/>
          <p:cNvSpPr txBox="1"/>
          <p:nvPr/>
        </p:nvSpPr>
        <p:spPr>
          <a:xfrm>
            <a:off x="1371600" y="882853"/>
            <a:ext cx="1688400" cy="363176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Celebrar un momento especial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364800" y="798215"/>
            <a:ext cx="1686928" cy="583237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Escapada corta </a:t>
            </a:r>
          </a:p>
          <a:p>
            <a:r>
              <a:rPr lang="es-ES" sz="1100" dirty="0"/>
              <a:t>(fin de semana o puente)</a:t>
            </a:r>
          </a:p>
        </p:txBody>
      </p:sp>
      <p:sp>
        <p:nvSpPr>
          <p:cNvPr id="18" name="8 CuadroTexto"/>
          <p:cNvSpPr txBox="1"/>
          <p:nvPr/>
        </p:nvSpPr>
        <p:spPr>
          <a:xfrm>
            <a:off x="5257800" y="950563"/>
            <a:ext cx="1688400" cy="227755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Viaje de una semana</a:t>
            </a:r>
          </a:p>
        </p:txBody>
      </p:sp>
      <p:sp>
        <p:nvSpPr>
          <p:cNvPr id="19" name="9 CuadroTexto"/>
          <p:cNvSpPr txBox="1"/>
          <p:nvPr/>
        </p:nvSpPr>
        <p:spPr>
          <a:xfrm>
            <a:off x="7173328" y="882853"/>
            <a:ext cx="1688400" cy="363176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Viaje de más de una semana</a:t>
            </a:r>
          </a:p>
        </p:txBody>
      </p:sp>
      <p:graphicFrame>
        <p:nvGraphicFramePr>
          <p:cNvPr id="20" name="Chart 1"/>
          <p:cNvGraphicFramePr/>
          <p:nvPr>
            <p:extLst>
              <p:ext uri="{D42A27DB-BD31-4B8C-83A1-F6EECF244321}">
                <p14:modId xmlns:p14="http://schemas.microsoft.com/office/powerpoint/2010/main" val="2850383578"/>
              </p:ext>
            </p:extLst>
          </p:nvPr>
        </p:nvGraphicFramePr>
        <p:xfrm>
          <a:off x="319588" y="1375806"/>
          <a:ext cx="4785812" cy="297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1"/>
          <p:cNvGraphicFramePr/>
          <p:nvPr>
            <p:extLst>
              <p:ext uri="{D42A27DB-BD31-4B8C-83A1-F6EECF244321}">
                <p14:modId xmlns:p14="http://schemas.microsoft.com/office/powerpoint/2010/main" val="2665332562"/>
              </p:ext>
            </p:extLst>
          </p:nvPr>
        </p:nvGraphicFramePr>
        <p:xfrm>
          <a:off x="1995988" y="1375806"/>
          <a:ext cx="4785812" cy="297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1752600" y="2257025"/>
            <a:ext cx="712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52600" y="3004413"/>
            <a:ext cx="712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52600" y="3721613"/>
            <a:ext cx="712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1"/>
          <p:cNvGraphicFramePr/>
          <p:nvPr>
            <p:extLst>
              <p:ext uri="{D42A27DB-BD31-4B8C-83A1-F6EECF244321}">
                <p14:modId xmlns:p14="http://schemas.microsoft.com/office/powerpoint/2010/main" val="968207818"/>
              </p:ext>
            </p:extLst>
          </p:nvPr>
        </p:nvGraphicFramePr>
        <p:xfrm>
          <a:off x="3748588" y="1375806"/>
          <a:ext cx="4785812" cy="297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1"/>
          <p:cNvGraphicFramePr/>
          <p:nvPr>
            <p:extLst>
              <p:ext uri="{D42A27DB-BD31-4B8C-83A1-F6EECF244321}">
                <p14:modId xmlns:p14="http://schemas.microsoft.com/office/powerpoint/2010/main" val="4250848304"/>
              </p:ext>
            </p:extLst>
          </p:nvPr>
        </p:nvGraphicFramePr>
        <p:xfrm>
          <a:off x="5638800" y="1375806"/>
          <a:ext cx="4785812" cy="297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3721613"/>
            <a:ext cx="8575800" cy="602737"/>
          </a:xfrm>
          <a:prstGeom prst="rect">
            <a:avLst/>
          </a:prstGeom>
          <a:noFill/>
          <a:ln w="952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ounded Rectangle 28"/>
          <p:cNvSpPr/>
          <p:nvPr/>
        </p:nvSpPr>
        <p:spPr>
          <a:xfrm>
            <a:off x="228600" y="964348"/>
            <a:ext cx="8763000" cy="3658908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7889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1874203"/>
            <a:ext cx="9216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 Black" panose="020B0A04020102020204" pitchFamily="34" charset="0"/>
              </a:rPr>
              <a:t>2. FICHA TÉCNICA</a:t>
            </a:r>
          </a:p>
        </p:txBody>
      </p:sp>
      <p:sp>
        <p:nvSpPr>
          <p:cNvPr id="7" name="Rounded Rectangle 13"/>
          <p:cNvSpPr/>
          <p:nvPr/>
        </p:nvSpPr>
        <p:spPr>
          <a:xfrm>
            <a:off x="1585376" y="2921611"/>
            <a:ext cx="5693734" cy="30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cxnSp>
        <p:nvCxnSpPr>
          <p:cNvPr id="8" name="Straight Connector 16"/>
          <p:cNvCxnSpPr/>
          <p:nvPr/>
        </p:nvCxnSpPr>
        <p:spPr>
          <a:xfrm>
            <a:off x="1645223" y="1491630"/>
            <a:ext cx="56356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57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81000" y="361950"/>
            <a:ext cx="826614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3 de cada 10 considera que Cerdeña es la principal isla “competencia” de Córcega. 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2400" y="4936331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P.31 ¿Y cuál es </a:t>
            </a:r>
            <a:r>
              <a:rPr lang="es-AR" sz="800" b="1" u="sng" dirty="0">
                <a:solidFill>
                  <a:srgbClr val="616365"/>
                </a:solidFill>
              </a:rPr>
              <a:t>para ti la isla “competencia” de Córcega</a:t>
            </a:r>
            <a:r>
              <a:rPr lang="es-AR" sz="800" dirty="0">
                <a:solidFill>
                  <a:srgbClr val="616365"/>
                </a:solidFill>
              </a:rPr>
              <a:t>? Piensa en islas del mar Mediterráneo. (%) ÚNICA</a:t>
            </a:r>
            <a:endParaRPr lang="es-ES" sz="800" dirty="0">
              <a:solidFill>
                <a:srgbClr val="616365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87108540"/>
              </p:ext>
            </p:extLst>
          </p:nvPr>
        </p:nvGraphicFramePr>
        <p:xfrm>
          <a:off x="1457324" y="1160038"/>
          <a:ext cx="7000876" cy="358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53579" y="4360438"/>
            <a:ext cx="13461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50055" y="1974727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&gt;14% 18-30 años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0055" y="1782546"/>
            <a:ext cx="1295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&gt;11% 46-65 años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95413" y="1098496"/>
            <a:ext cx="6019799" cy="3658908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852611" y="935462"/>
            <a:ext cx="3445143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ISLA COMPETENCIA DE CÓRCEGA</a:t>
            </a:r>
          </a:p>
        </p:txBody>
      </p:sp>
    </p:spTree>
    <p:extLst>
      <p:ext uri="{BB962C8B-B14F-4D97-AF65-F5344CB8AC3E}">
        <p14:creationId xmlns:p14="http://schemas.microsoft.com/office/powerpoint/2010/main" val="292110686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3581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05200" y="1276350"/>
            <a:ext cx="567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FFFFFF"/>
                </a:solidFill>
              </a:rPr>
              <a:t>5ª PARTE: </a:t>
            </a:r>
          </a:p>
          <a:p>
            <a:pPr algn="ctr"/>
            <a:br>
              <a:rPr lang="es-ES" sz="3600" b="1" dirty="0">
                <a:solidFill>
                  <a:srgbClr val="FFFFFF"/>
                </a:solidFill>
              </a:rPr>
            </a:br>
            <a:r>
              <a:rPr lang="es-ES" sz="3600" b="1" dirty="0">
                <a:solidFill>
                  <a:srgbClr val="FFFFFF"/>
                </a:solidFill>
              </a:rPr>
              <a:t>INTERÉS hacia NUEVA aerolínea a Córcega</a:t>
            </a:r>
            <a:endParaRPr lang="id-ID" sz="3600" b="1" dirty="0">
              <a:solidFill>
                <a:srgbClr val="FFFFFF"/>
              </a:solidFill>
            </a:endParaRP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550"/>
            <a:ext cx="2089311" cy="20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avi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11" y="2571750"/>
            <a:ext cx="1600200" cy="15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85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229777"/>
              </p:ext>
            </p:extLst>
          </p:nvPr>
        </p:nvGraphicFramePr>
        <p:xfrm>
          <a:off x="-152400" y="2051506"/>
          <a:ext cx="9296400" cy="238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93996"/>
              </p:ext>
            </p:extLst>
          </p:nvPr>
        </p:nvGraphicFramePr>
        <p:xfrm>
          <a:off x="457200" y="1568908"/>
          <a:ext cx="1645920" cy="239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2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T2B: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01746" y="4045862"/>
            <a:ext cx="11937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 (658)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43457"/>
              </p:ext>
            </p:extLst>
          </p:nvPr>
        </p:nvGraphicFramePr>
        <p:xfrm>
          <a:off x="457200" y="1822906"/>
          <a:ext cx="1524000" cy="239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2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0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Media: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04800" y="57150"/>
            <a:ext cx="86106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El interés en visitar Córcega si existiese vuelo directo es alto: 5 de cada 10 está interesado. Aquellos que ya han viajado a la isla están más interesados que el resto. Sobre todo, para una escapada corta o un viaje de 1 semana. 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28600" y="4476750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P.32 Imagínate, que existiera un trayecto en avión directo (sin escalas) entre Madrid/ Barcelona y CÓRCEGA. En esta situación, ¿qué interés tendrías en visitar la isla? Marca la opción con la que te sientes más identificado / 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P.33 ¿Y hasta qué punto la existencia de este vuelo directo entre Madrid/ Barcelona y CÓRCEGA, te genera interés para visitar te planteas ir a Córcega en cada una de las siguientes ocasiones? Utiliza una escala de 1 a 5,  siendo 1 “no me genera ningún interés” y 5 “me genera mucho interés”. ROTAR </a:t>
            </a:r>
            <a:endParaRPr lang="es-ES" sz="800" dirty="0">
              <a:solidFill>
                <a:srgbClr val="616365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69632"/>
              </p:ext>
            </p:extLst>
          </p:nvPr>
        </p:nvGraphicFramePr>
        <p:xfrm>
          <a:off x="2133599" y="1885950"/>
          <a:ext cx="6477000" cy="1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3,5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3,5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3,7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3,7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3,4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148507"/>
              </p:ext>
            </p:extLst>
          </p:nvPr>
        </p:nvGraphicFramePr>
        <p:xfrm>
          <a:off x="2057400" y="1631952"/>
          <a:ext cx="6705600" cy="219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51%</a:t>
                      </a:r>
                      <a:endParaRPr lang="es-E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55%</a:t>
                      </a:r>
                      <a:endParaRPr lang="es-E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61%</a:t>
                      </a:r>
                      <a:endParaRPr lang="es-E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62%</a:t>
                      </a:r>
                      <a:endParaRPr lang="es-E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53%</a:t>
                      </a:r>
                      <a:endParaRPr lang="es-E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057400" y="1216454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&gt;65% Córcega</a:t>
            </a:r>
          </a:p>
          <a:p>
            <a:pPr algn="ctr"/>
            <a:r>
              <a:rPr lang="es-AR" sz="700" b="1" dirty="0">
                <a:solidFill>
                  <a:srgbClr val="00B050"/>
                </a:solidFill>
              </a:rPr>
              <a:t>&gt;62% Isla mediterráneo</a:t>
            </a:r>
          </a:p>
          <a:p>
            <a:pPr algn="ctr"/>
            <a:r>
              <a:rPr lang="es-AR" sz="700" b="1" dirty="0">
                <a:solidFill>
                  <a:srgbClr val="FF0000"/>
                </a:solidFill>
              </a:rPr>
              <a:t>&lt;47% Extranjero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7358" y="132715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&gt;69% Córcega</a:t>
            </a:r>
          </a:p>
          <a:p>
            <a:pPr algn="ctr"/>
            <a:r>
              <a:rPr lang="es-AR" sz="700" b="1" dirty="0">
                <a:solidFill>
                  <a:srgbClr val="FF0000"/>
                </a:solidFill>
              </a:rPr>
              <a:t>&lt;52% Extranjero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05350" y="1358674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&gt;67% 31-45 años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5336" y="1358674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&gt;69% Isla Mediterráneo</a:t>
            </a:r>
          </a:p>
          <a:p>
            <a:pPr algn="ctr"/>
            <a:r>
              <a:rPr lang="es-AR" sz="700" b="1" dirty="0">
                <a:solidFill>
                  <a:srgbClr val="FF0000"/>
                </a:solidFill>
              </a:rPr>
              <a:t>&lt;59% Extranjero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5200" y="125095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&gt;65% Córcega</a:t>
            </a:r>
          </a:p>
          <a:p>
            <a:pPr algn="ctr"/>
            <a:r>
              <a:rPr lang="es-AR" sz="700" b="1" dirty="0">
                <a:solidFill>
                  <a:srgbClr val="FF0000"/>
                </a:solidFill>
              </a:rPr>
              <a:t>&lt;50% Extranjero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8600" y="1138608"/>
            <a:ext cx="8686800" cy="3230420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304800" y="935462"/>
            <a:ext cx="8686800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AR" dirty="0"/>
              <a:t>INTERÉS EN VISITAR CÓRCEGA SI EXISTIESE VUELO DIRECTO, EN LAS SIGUIENTES OCASIONES</a:t>
            </a:r>
          </a:p>
        </p:txBody>
      </p:sp>
    </p:spTree>
    <p:extLst>
      <p:ext uri="{BB962C8B-B14F-4D97-AF65-F5344CB8AC3E}">
        <p14:creationId xmlns:p14="http://schemas.microsoft.com/office/powerpoint/2010/main" val="112542336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04800" y="234375"/>
            <a:ext cx="8763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Las actividades que más realizarían durante la estancia en Córcega en una </a:t>
            </a:r>
            <a:r>
              <a:rPr lang="es-ES" sz="1600" b="1" dirty="0">
                <a:solidFill>
                  <a:schemeClr val="accent1"/>
                </a:solidFill>
              </a:rPr>
              <a:t>ocasión especial </a:t>
            </a:r>
            <a:r>
              <a:rPr lang="es-ES" sz="1600" b="1" dirty="0">
                <a:solidFill>
                  <a:srgbClr val="000000"/>
                </a:solidFill>
              </a:rPr>
              <a:t>son relajación, turismo de playa y gastronómico y visitas culturales.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800" y="4566106"/>
            <a:ext cx="5181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intención de ir a Córcega si existiese vuelo directo para celebrar un momento especial: (543) </a:t>
            </a:r>
            <a:endParaRPr lang="en-GB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800" y="4857750"/>
            <a:ext cx="89154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P.34 Y de las siguientes actividades, ¿cuáles realizarías durante tu estancia en Córcega? SUGERIDA. MÚLTIPLE. 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86722"/>
              </p:ext>
            </p:extLst>
          </p:nvPr>
        </p:nvGraphicFramePr>
        <p:xfrm>
          <a:off x="800100" y="1064110"/>
          <a:ext cx="7924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1375797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&gt;57% Isla Mediterráneo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485474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&gt;44% 46-65 años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1832997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&gt;55% 46-65 años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223742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&gt;16% 18-30 años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1532" y="2275818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&gt;45% 46-65 años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1604397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&gt;53% 46-65 años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0200" y="3356997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&gt;22% 46-65 años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81000" y="1047750"/>
            <a:ext cx="2133600" cy="363176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CELEBRAR UN MOMENTO ESPECIAL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3" y="1443082"/>
            <a:ext cx="2139797" cy="14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92671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12331" r="5427" b="14701"/>
          <a:stretch/>
        </p:blipFill>
        <p:spPr bwMode="auto">
          <a:xfrm>
            <a:off x="304800" y="1328752"/>
            <a:ext cx="2277912" cy="163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81000" y="209550"/>
            <a:ext cx="82486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Las actividades que más realizarían durante la estancia en Córcega en un </a:t>
            </a:r>
            <a:r>
              <a:rPr lang="es-ES" sz="1600" b="1" dirty="0">
                <a:solidFill>
                  <a:srgbClr val="00AEEF"/>
                </a:solidFill>
              </a:rPr>
              <a:t>viaje de fin de semana </a:t>
            </a:r>
            <a:r>
              <a:rPr lang="es-ES" sz="1600" b="1" dirty="0" err="1">
                <a:solidFill>
                  <a:srgbClr val="00AEEF"/>
                </a:solidFill>
              </a:rPr>
              <a:t>ó</a:t>
            </a:r>
            <a:r>
              <a:rPr lang="es-ES" sz="1600" b="1" dirty="0">
                <a:solidFill>
                  <a:srgbClr val="00AEEF"/>
                </a:solidFill>
              </a:rPr>
              <a:t> puente </a:t>
            </a:r>
            <a:r>
              <a:rPr lang="es-ES" sz="1600" b="1" dirty="0">
                <a:solidFill>
                  <a:srgbClr val="000000"/>
                </a:solidFill>
              </a:rPr>
              <a:t>son turismo de playa, relajación y turismo gastronómico.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800" y="4413706"/>
            <a:ext cx="6705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intención de ir a Córcega si existiese vuelo directo </a:t>
            </a:r>
            <a:r>
              <a:rPr lang="es-AR" dirty="0"/>
              <a:t>para una escapada corta (viaje de fin de semana/puente)</a:t>
            </a:r>
            <a:r>
              <a:rPr lang="es-ES_tradnl" dirty="0"/>
              <a:t>: (569)</a:t>
            </a:r>
            <a:endParaRPr lang="en-GB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800" y="4860131"/>
            <a:ext cx="89154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P.34 Y de las siguientes actividades, ¿cuáles realizarías durante tu estancia en Córcega? SUGERIDA. MÚLTIPLE. 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786926"/>
              </p:ext>
            </p:extLst>
          </p:nvPr>
        </p:nvGraphicFramePr>
        <p:xfrm>
          <a:off x="800100" y="911710"/>
          <a:ext cx="7924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68690" y="183299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&gt;37% 46-65 años</a:t>
            </a:r>
          </a:p>
          <a:p>
            <a:r>
              <a:rPr lang="es-AR" sz="700" b="1" dirty="0">
                <a:solidFill>
                  <a:srgbClr val="00B050"/>
                </a:solidFill>
              </a:rPr>
              <a:t>&gt;38% Barcelona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2523945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&gt;25% Barcelona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7736" y="402484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&gt;14% 18-30 años</a:t>
            </a:r>
          </a:p>
          <a:p>
            <a:r>
              <a:rPr lang="es-AR" sz="700" b="1" dirty="0">
                <a:solidFill>
                  <a:srgbClr val="00B050"/>
                </a:solidFill>
              </a:rPr>
              <a:t>&gt;10% Hombres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2451" y="3415248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&gt;15% Barcelona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1796" y="1451996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&gt;43% Barcelona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1228695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&gt;45% Barcelona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0008" y="3824793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&gt;15% 31-45 años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17816" y="979803"/>
            <a:ext cx="1843773" cy="447815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ESCAPADA CORTA</a:t>
            </a:r>
          </a:p>
          <a:p>
            <a:r>
              <a:rPr lang="es-ES" dirty="0"/>
              <a:t>(fin de semana o puente)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443756" y="2054119"/>
            <a:ext cx="461244" cy="18425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8421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12331" r="5427" b="14701"/>
          <a:stretch/>
        </p:blipFill>
        <p:spPr bwMode="auto">
          <a:xfrm>
            <a:off x="304800" y="1328752"/>
            <a:ext cx="2277912" cy="163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81000" y="209550"/>
            <a:ext cx="8382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Las actividades que más realizarían durante la estancia en Córcega en un </a:t>
            </a:r>
            <a:r>
              <a:rPr lang="es-ES" sz="1600" b="1" dirty="0">
                <a:solidFill>
                  <a:srgbClr val="00AEEF"/>
                </a:solidFill>
              </a:rPr>
              <a:t>viaje de 1 semana</a:t>
            </a:r>
            <a:r>
              <a:rPr lang="es-ES" sz="1600" b="1" dirty="0">
                <a:solidFill>
                  <a:srgbClr val="000000"/>
                </a:solidFill>
              </a:rPr>
              <a:t> son turismo de playa, relajación, turismo gastronómico y visitas culturales.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800" y="4413706"/>
            <a:ext cx="56388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intención de ir a Córcega si existiese vuelo directo </a:t>
            </a:r>
            <a:r>
              <a:rPr lang="es-AR" dirty="0"/>
              <a:t>para un viaje de una semana</a:t>
            </a:r>
            <a:r>
              <a:rPr lang="es-ES_tradnl" dirty="0"/>
              <a:t>: (577)</a:t>
            </a:r>
            <a:endParaRPr lang="en-GB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800" y="4781550"/>
            <a:ext cx="89154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P.34 Y de las siguientes actividades, ¿cuáles realizarías durante tu estancia en Córcega? SUGERIDA. MÚLTIPLE. 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355154"/>
              </p:ext>
            </p:extLst>
          </p:nvPr>
        </p:nvGraphicFramePr>
        <p:xfrm>
          <a:off x="800100" y="911710"/>
          <a:ext cx="7924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16482" y="1662056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&gt;52% 46-65 años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4082" y="1873463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&gt;50% 46-65 años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1082" y="4071342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&gt;22% 18-30 años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2682" y="1462001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&gt;49% País extranjero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5882" y="3204597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>
                <a:solidFill>
                  <a:srgbClr val="00B050"/>
                </a:solidFill>
              </a:rPr>
              <a:t>&gt;28% Mujeres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838200" y="2343150"/>
            <a:ext cx="1143000" cy="18425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23791" y="1132440"/>
            <a:ext cx="1571264" cy="363176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VIAJE DE UNA SEMANA</a:t>
            </a:r>
          </a:p>
        </p:txBody>
      </p:sp>
    </p:spTree>
    <p:extLst>
      <p:ext uri="{BB962C8B-B14F-4D97-AF65-F5344CB8AC3E}">
        <p14:creationId xmlns:p14="http://schemas.microsoft.com/office/powerpoint/2010/main" val="145546628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12331" r="5427" b="14701"/>
          <a:stretch/>
        </p:blipFill>
        <p:spPr bwMode="auto">
          <a:xfrm>
            <a:off x="304800" y="1328752"/>
            <a:ext cx="2277912" cy="163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04800" y="234375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Las actividades que más realizarían durante la estancia en Córcega en un </a:t>
            </a:r>
            <a:r>
              <a:rPr lang="es-AR" sz="1600" b="1" dirty="0">
                <a:solidFill>
                  <a:schemeClr val="accent1"/>
                </a:solidFill>
              </a:rPr>
              <a:t>viaje de más de 1 semana</a:t>
            </a:r>
            <a:r>
              <a:rPr lang="es-ES" sz="1600" b="1" dirty="0">
                <a:solidFill>
                  <a:srgbClr val="000000"/>
                </a:solidFill>
              </a:rPr>
              <a:t> son turismo de playa, visitas culturales, turismo gastronómico y relajación.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800" y="4413706"/>
            <a:ext cx="4648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intención de ir a Córcega si existiese vuelo directo para un viaje de más de 1 semana: (506)</a:t>
            </a:r>
            <a:endParaRPr lang="en-GB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800" y="4781550"/>
            <a:ext cx="89154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P.34 Y de las siguientes actividades, ¿cuáles realizarías durante tu estancia en Córcega? SUGERIDA. MÚLTIPLE. 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050849"/>
              </p:ext>
            </p:extLst>
          </p:nvPr>
        </p:nvGraphicFramePr>
        <p:xfrm>
          <a:off x="800100" y="911710"/>
          <a:ext cx="7924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9000" y="91859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&gt;62% Mujeres</a:t>
            </a:r>
          </a:p>
          <a:p>
            <a:r>
              <a:rPr lang="es-AR" sz="700" b="1" dirty="0">
                <a:solidFill>
                  <a:srgbClr val="00B050"/>
                </a:solidFill>
              </a:rPr>
              <a:t>&gt;60% País extranjero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5455" y="183002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&gt;59% 46-65 años</a:t>
            </a:r>
          </a:p>
          <a:p>
            <a:r>
              <a:rPr lang="es-AR" sz="700" b="1" dirty="0">
                <a:solidFill>
                  <a:srgbClr val="00B050"/>
                </a:solidFill>
              </a:rPr>
              <a:t>&gt;55% Mujeres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4055" y="1226374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&gt;66% 46-65 años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3055" y="2318741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&gt;50% País extranjero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6255" y="4071342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&gt;28% 18-30 años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1055" y="3614142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&gt;32% 31-45  años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9255" y="206010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&gt;53% Isla Mediterráneo</a:t>
            </a:r>
          </a:p>
          <a:p>
            <a:r>
              <a:rPr lang="es-AR" sz="700" b="1" dirty="0">
                <a:solidFill>
                  <a:srgbClr val="00B050"/>
                </a:solidFill>
              </a:rPr>
              <a:t>&gt;51% Barcelona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4055" y="137282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&gt;59% 46-65 años</a:t>
            </a:r>
          </a:p>
          <a:p>
            <a:r>
              <a:rPr lang="es-AR" sz="700" b="1" dirty="0">
                <a:solidFill>
                  <a:srgbClr val="00B050"/>
                </a:solidFill>
              </a:rPr>
              <a:t>&gt;60% Barcelona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9655" y="2975997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&gt;36% Mujeres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8346" y="2775942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&gt;38% 46-65 años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33400" y="1065574"/>
            <a:ext cx="1885840" cy="363176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VIAJE DE MÁS DE UNA SEMANA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819150" y="2190749"/>
            <a:ext cx="1143000" cy="33665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99609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457200" y="285750"/>
            <a:ext cx="81534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Para un viaje de duración mayor a 1 semana, la media de estancia es de 10 días.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800" y="4860131"/>
            <a:ext cx="89154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P.35 Y ¿cuántos días crees que pasarías en la isla de estancia? ÚNICA. </a:t>
            </a: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916461"/>
              </p:ext>
            </p:extLst>
          </p:nvPr>
        </p:nvGraphicFramePr>
        <p:xfrm>
          <a:off x="315119" y="1312438"/>
          <a:ext cx="8285162" cy="2608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18517"/>
              </p:ext>
            </p:extLst>
          </p:nvPr>
        </p:nvGraphicFramePr>
        <p:xfrm>
          <a:off x="381001" y="3979438"/>
          <a:ext cx="7940750" cy="15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endParaRPr lang="es-A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(543)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(569)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(577)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(506)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19200" y="4221194"/>
            <a:ext cx="4648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intención de ir a Córcega si existiese vuelo directo en cada ocasión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" y="1134584"/>
            <a:ext cx="8001000" cy="3454454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066798" y="971550"/>
            <a:ext cx="3445143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DIAS DE ESTANCIA (PERCIBIDO)</a:t>
            </a:r>
          </a:p>
        </p:txBody>
      </p:sp>
    </p:spTree>
    <p:extLst>
      <p:ext uri="{BB962C8B-B14F-4D97-AF65-F5344CB8AC3E}">
        <p14:creationId xmlns:p14="http://schemas.microsoft.com/office/powerpoint/2010/main" val="211423472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04800" y="57150"/>
            <a:ext cx="81534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Si existiese un vuelo directo a la isla, la mayoría acudirían en verano independientemente de la ocasión, si bien en los viajes de una semana o de más tiempo gana importancia.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800" y="4783931"/>
            <a:ext cx="8458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P.36 ¿Y en qué momento del año acudirías? Recuerda que hacemos referencia a viajes a Córcega con la existencia de un vuelo directo desde tu ciudad . Puedes marcar como máximo 3 respuestas. SUGERIDA.  </a:t>
            </a:r>
          </a:p>
        </p:txBody>
      </p:sp>
      <p:graphicFrame>
        <p:nvGraphicFramePr>
          <p:cNvPr id="11" name="Chart 1"/>
          <p:cNvGraphicFramePr/>
          <p:nvPr>
            <p:extLst>
              <p:ext uri="{D42A27DB-BD31-4B8C-83A1-F6EECF244321}">
                <p14:modId xmlns:p14="http://schemas.microsoft.com/office/powerpoint/2010/main" val="2918965108"/>
              </p:ext>
            </p:extLst>
          </p:nvPr>
        </p:nvGraphicFramePr>
        <p:xfrm>
          <a:off x="228600" y="1352551"/>
          <a:ext cx="4191000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98489"/>
              </p:ext>
            </p:extLst>
          </p:nvPr>
        </p:nvGraphicFramePr>
        <p:xfrm>
          <a:off x="441250" y="4449251"/>
          <a:ext cx="7940750" cy="15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endParaRPr lang="es-A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(543)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(569)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(577)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(506)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52357" y="4563874"/>
            <a:ext cx="3276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intención de ir a Córcega si existiese vuelo directo </a:t>
            </a:r>
            <a:endParaRPr lang="en-GB" dirty="0"/>
          </a:p>
        </p:txBody>
      </p:sp>
      <p:sp>
        <p:nvSpPr>
          <p:cNvPr id="17" name="1 CuadroTexto"/>
          <p:cNvSpPr txBox="1"/>
          <p:nvPr/>
        </p:nvSpPr>
        <p:spPr>
          <a:xfrm>
            <a:off x="1524000" y="979988"/>
            <a:ext cx="1688400" cy="363176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Celebrar un momento especial</a:t>
            </a:r>
          </a:p>
        </p:txBody>
      </p:sp>
      <p:sp>
        <p:nvSpPr>
          <p:cNvPr id="18" name="7 CuadroTexto"/>
          <p:cNvSpPr txBox="1"/>
          <p:nvPr/>
        </p:nvSpPr>
        <p:spPr>
          <a:xfrm>
            <a:off x="3517200" y="963061"/>
            <a:ext cx="1686928" cy="447815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Escapada corta </a:t>
            </a:r>
          </a:p>
          <a:p>
            <a:r>
              <a:rPr lang="es-ES" sz="1100" dirty="0"/>
              <a:t>(fin semana o puente)</a:t>
            </a:r>
          </a:p>
        </p:txBody>
      </p:sp>
      <p:sp>
        <p:nvSpPr>
          <p:cNvPr id="19" name="8 CuadroTexto"/>
          <p:cNvSpPr txBox="1"/>
          <p:nvPr/>
        </p:nvSpPr>
        <p:spPr>
          <a:xfrm>
            <a:off x="5252849" y="1047698"/>
            <a:ext cx="1688400" cy="227755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Viaje de una semana</a:t>
            </a:r>
          </a:p>
        </p:txBody>
      </p:sp>
      <p:sp>
        <p:nvSpPr>
          <p:cNvPr id="20" name="9 CuadroTexto"/>
          <p:cNvSpPr txBox="1"/>
          <p:nvPr/>
        </p:nvSpPr>
        <p:spPr>
          <a:xfrm>
            <a:off x="7086600" y="979988"/>
            <a:ext cx="1688400" cy="363176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sz="1100" dirty="0"/>
              <a:t>Viaje de más de una semana</a:t>
            </a:r>
          </a:p>
        </p:txBody>
      </p:sp>
      <p:graphicFrame>
        <p:nvGraphicFramePr>
          <p:cNvPr id="21" name="Chart 1"/>
          <p:cNvGraphicFramePr/>
          <p:nvPr>
            <p:extLst>
              <p:ext uri="{D42A27DB-BD31-4B8C-83A1-F6EECF244321}">
                <p14:modId xmlns:p14="http://schemas.microsoft.com/office/powerpoint/2010/main" val="3226342997"/>
              </p:ext>
            </p:extLst>
          </p:nvPr>
        </p:nvGraphicFramePr>
        <p:xfrm>
          <a:off x="2590800" y="1237605"/>
          <a:ext cx="4191000" cy="316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1"/>
          <p:cNvGraphicFramePr/>
          <p:nvPr>
            <p:extLst>
              <p:ext uri="{D42A27DB-BD31-4B8C-83A1-F6EECF244321}">
                <p14:modId xmlns:p14="http://schemas.microsoft.com/office/powerpoint/2010/main" val="2254817669"/>
              </p:ext>
            </p:extLst>
          </p:nvPr>
        </p:nvGraphicFramePr>
        <p:xfrm>
          <a:off x="4267200" y="1237605"/>
          <a:ext cx="4191000" cy="316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1"/>
          <p:cNvGraphicFramePr/>
          <p:nvPr>
            <p:extLst>
              <p:ext uri="{D42A27DB-BD31-4B8C-83A1-F6EECF244321}">
                <p14:modId xmlns:p14="http://schemas.microsoft.com/office/powerpoint/2010/main" val="2184714949"/>
              </p:ext>
            </p:extLst>
          </p:nvPr>
        </p:nvGraphicFramePr>
        <p:xfrm>
          <a:off x="6002536" y="1237605"/>
          <a:ext cx="4191000" cy="316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177800" y="2357762"/>
            <a:ext cx="712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77800" y="3234303"/>
            <a:ext cx="712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0451" y="1481703"/>
            <a:ext cx="8229600" cy="304800"/>
          </a:xfrm>
          <a:prstGeom prst="rect">
            <a:avLst/>
          </a:prstGeom>
          <a:noFill/>
          <a:ln w="127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72549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59047" y="4185106"/>
            <a:ext cx="82695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</a:t>
            </a:r>
            <a:endParaRPr lang="en-GB" dirty="0"/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49823543"/>
              </p:ext>
            </p:extLst>
          </p:nvPr>
        </p:nvGraphicFramePr>
        <p:xfrm>
          <a:off x="457200" y="1004888"/>
          <a:ext cx="8153400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288257" y="1399044"/>
            <a:ext cx="66992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1100" b="1" dirty="0">
                <a:solidFill>
                  <a:srgbClr val="000000"/>
                </a:solidFill>
                <a:latin typeface="Arial"/>
                <a:sym typeface="Arial"/>
              </a:rPr>
              <a:t>Media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747647" y="3194506"/>
            <a:ext cx="144000" cy="144000"/>
          </a:xfrm>
          <a:prstGeom prst="triangl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04800" y="4783931"/>
            <a:ext cx="87630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P.37 Y ¿estarías </a:t>
            </a:r>
            <a:r>
              <a:rPr lang="es-AR" sz="800" dirty="0" err="1">
                <a:solidFill>
                  <a:srgbClr val="616365"/>
                </a:solidFill>
              </a:rPr>
              <a:t>dispuest</a:t>
            </a:r>
            <a:r>
              <a:rPr lang="es-AR" sz="800" dirty="0">
                <a:solidFill>
                  <a:srgbClr val="616365"/>
                </a:solidFill>
              </a:rPr>
              <a:t>@ a acudir </a:t>
            </a:r>
            <a:r>
              <a:rPr lang="es-AR" sz="800" b="1" u="sng" dirty="0">
                <a:solidFill>
                  <a:srgbClr val="616365"/>
                </a:solidFill>
              </a:rPr>
              <a:t>más de 1 vez al año</a:t>
            </a:r>
            <a:r>
              <a:rPr lang="es-AR" sz="800" dirty="0">
                <a:solidFill>
                  <a:srgbClr val="616365"/>
                </a:solidFill>
              </a:rPr>
              <a:t> a este destino? Selecciona la opción con la que te sientas más identificado. ÚNICA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77242"/>
              </p:ext>
            </p:extLst>
          </p:nvPr>
        </p:nvGraphicFramePr>
        <p:xfrm>
          <a:off x="2355057" y="1404530"/>
          <a:ext cx="5778603" cy="1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2,6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cap="non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2,8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2,6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2,9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cap="non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2,7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2,5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358331"/>
              </p:ext>
            </p:extLst>
          </p:nvPr>
        </p:nvGraphicFramePr>
        <p:xfrm>
          <a:off x="2323413" y="4185106"/>
          <a:ext cx="5906187" cy="1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2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kern="1200" cap="none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(658)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 kern="1200" cap="none" dirty="0">
                        <a:solidFill>
                          <a:srgbClr val="616365"/>
                        </a:solidFill>
                        <a:latin typeface="+mj-lt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kern="1200" cap="none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(206)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kern="1200" cap="none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(452)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kern="1200" cap="none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kern="1200" cap="none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(74)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 kern="1200" cap="none" dirty="0">
                        <a:solidFill>
                          <a:srgbClr val="616365"/>
                        </a:solidFill>
                        <a:latin typeface="+mj-lt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kern="1200" cap="none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(358)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kern="1200" cap="none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(300)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Isosceles Triangle 15"/>
          <p:cNvSpPr/>
          <p:nvPr/>
        </p:nvSpPr>
        <p:spPr>
          <a:xfrm>
            <a:off x="4114800" y="1899106"/>
            <a:ext cx="144000" cy="144000"/>
          </a:xfrm>
          <a:prstGeom prst="triangl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8001651" y="3507706"/>
            <a:ext cx="144000" cy="144000"/>
          </a:xfrm>
          <a:prstGeom prst="triangl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7361055" y="2569408"/>
            <a:ext cx="144000" cy="144000"/>
          </a:xfrm>
          <a:prstGeom prst="triangl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81000" y="209550"/>
            <a:ext cx="824865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Sólo 2 de cada 10 estarían dispuestos a acudir más de 1 vez al año a Córcega.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1200150"/>
            <a:ext cx="8382000" cy="3364742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61998" y="1033143"/>
            <a:ext cx="4267202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INTENCIÓN VISITA MÁS DE 1 VEZ AL AÑO</a:t>
            </a:r>
          </a:p>
        </p:txBody>
      </p:sp>
    </p:spTree>
    <p:extLst>
      <p:ext uri="{BB962C8B-B14F-4D97-AF65-F5344CB8AC3E}">
        <p14:creationId xmlns:p14="http://schemas.microsoft.com/office/powerpoint/2010/main" val="27318783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24"/>
          <p:cNvSpPr/>
          <p:nvPr/>
        </p:nvSpPr>
        <p:spPr>
          <a:xfrm>
            <a:off x="2971800" y="700830"/>
            <a:ext cx="2895600" cy="429961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ounded Rectangle 24"/>
          <p:cNvSpPr/>
          <p:nvPr/>
        </p:nvSpPr>
        <p:spPr>
          <a:xfrm>
            <a:off x="381000" y="666749"/>
            <a:ext cx="2514600" cy="43568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38"/>
          <p:cNvSpPr txBox="1"/>
          <p:nvPr/>
        </p:nvSpPr>
        <p:spPr>
          <a:xfrm>
            <a:off x="670595" y="757342"/>
            <a:ext cx="161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+mj-lt"/>
              </a:rPr>
              <a:t>UNIVERSO</a:t>
            </a:r>
            <a:endParaRPr lang="en-US" sz="1800" b="1" dirty="0">
              <a:solidFill>
                <a:schemeClr val="accent6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8" name="TextBox 31"/>
          <p:cNvSpPr txBox="1"/>
          <p:nvPr/>
        </p:nvSpPr>
        <p:spPr>
          <a:xfrm>
            <a:off x="393114" y="1614428"/>
            <a:ext cx="2502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cs typeface="Times New Roman" pitchFamily="18" charset="0"/>
              </a:rPr>
              <a:t>Residentes de 18 años a 65 años en las provincias de </a:t>
            </a:r>
            <a:r>
              <a:rPr lang="es-ES" sz="1200" b="1" dirty="0">
                <a:cs typeface="Times New Roman" pitchFamily="18" charset="0"/>
              </a:rPr>
              <a:t>Madrid y Barcelona, así como los entornos de influencia </a:t>
            </a:r>
            <a:r>
              <a:rPr lang="es-ES" sz="1200" dirty="0">
                <a:cs typeface="Times New Roman" pitchFamily="18" charset="0"/>
              </a:rPr>
              <a:t>(municipios de otras provincias limítrofes, que estén a máximo 1 hora en coche de Madrid / Barcelona).</a:t>
            </a:r>
          </a:p>
          <a:p>
            <a:pPr algn="just"/>
            <a:endParaRPr lang="es-ES" sz="600" dirty="0">
              <a:cs typeface="Times New Roman" pitchFamily="18" charset="0"/>
            </a:endParaRPr>
          </a:p>
          <a:p>
            <a:pPr algn="just"/>
            <a:r>
              <a:rPr lang="es-ES" sz="1200" dirty="0">
                <a:cs typeface="Times New Roman" pitchFamily="18" charset="0"/>
              </a:rPr>
              <a:t>Estamos haciendo referencia tanto a </a:t>
            </a:r>
            <a:r>
              <a:rPr lang="es-ES" sz="1200" b="1" dirty="0">
                <a:cs typeface="Times New Roman" pitchFamily="18" charset="0"/>
              </a:rPr>
              <a:t>mujeres como hombres</a:t>
            </a:r>
            <a:r>
              <a:rPr lang="es-ES" sz="1200" dirty="0">
                <a:cs typeface="Times New Roman" pitchFamily="18" charset="0"/>
              </a:rPr>
              <a:t>.</a:t>
            </a:r>
          </a:p>
          <a:p>
            <a:pPr algn="just"/>
            <a:endParaRPr lang="es-ES" sz="600" dirty="0">
              <a:cs typeface="Times New Roman" pitchFamily="18" charset="0"/>
            </a:endParaRPr>
          </a:p>
          <a:p>
            <a:pPr lvl="0" algn="just"/>
            <a:r>
              <a:rPr lang="es-ES" altLang="ja-JP" sz="1200" dirty="0">
                <a:cs typeface="Times New Roman" pitchFamily="18" charset="0"/>
              </a:rPr>
              <a:t>Además, se ha considerado target válido a aquellos individuos que </a:t>
            </a:r>
            <a:r>
              <a:rPr lang="es-ES" altLang="ja-JP" sz="1200" b="1" dirty="0">
                <a:cs typeface="Times New Roman" pitchFamily="18" charset="0"/>
              </a:rPr>
              <a:t>hayan viajado al extranjero en el último año, o a alguna isla del Mediterráneo.</a:t>
            </a:r>
            <a:endParaRPr lang="es-ES" sz="1200" b="1" dirty="0">
              <a:cs typeface="Times New Roman" pitchFamily="18" charset="0"/>
            </a:endParaRPr>
          </a:p>
        </p:txBody>
      </p:sp>
      <p:sp>
        <p:nvSpPr>
          <p:cNvPr id="51" name="TextBox 38"/>
          <p:cNvSpPr txBox="1"/>
          <p:nvPr/>
        </p:nvSpPr>
        <p:spPr>
          <a:xfrm>
            <a:off x="3163477" y="752273"/>
            <a:ext cx="196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METODOLOGIA</a:t>
            </a:r>
            <a:endParaRPr lang="en-US" sz="1800" b="1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53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01" y="738759"/>
            <a:ext cx="373268" cy="548640"/>
          </a:xfrm>
          <a:prstGeom prst="rect">
            <a:avLst/>
          </a:prstGeom>
        </p:spPr>
      </p:pic>
      <p:sp>
        <p:nvSpPr>
          <p:cNvPr id="54" name="Rounded Rectangle 24"/>
          <p:cNvSpPr/>
          <p:nvPr/>
        </p:nvSpPr>
        <p:spPr>
          <a:xfrm>
            <a:off x="5925344" y="676478"/>
            <a:ext cx="3124200" cy="429961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Box 38"/>
          <p:cNvSpPr txBox="1"/>
          <p:nvPr/>
        </p:nvSpPr>
        <p:spPr>
          <a:xfrm>
            <a:off x="6308923" y="738759"/>
            <a:ext cx="184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MUESTRA</a:t>
            </a:r>
            <a:endParaRPr lang="en-US" sz="1800" b="1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56" name="Picture 2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65" y="801243"/>
            <a:ext cx="488679" cy="514320"/>
          </a:xfrm>
          <a:prstGeom prst="rect">
            <a:avLst/>
          </a:prstGeom>
        </p:spPr>
      </p:pic>
      <p:pic>
        <p:nvPicPr>
          <p:cNvPr id="57" name="Picture 47" descr="Data Science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0" y="773079"/>
            <a:ext cx="423321" cy="480000"/>
          </a:xfrm>
          <a:prstGeom prst="rect">
            <a:avLst/>
          </a:prstGeom>
        </p:spPr>
      </p:pic>
      <p:sp>
        <p:nvSpPr>
          <p:cNvPr id="58" name="TextBox 14"/>
          <p:cNvSpPr txBox="1"/>
          <p:nvPr/>
        </p:nvSpPr>
        <p:spPr>
          <a:xfrm>
            <a:off x="2971800" y="1276350"/>
            <a:ext cx="2895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cs typeface="Times New Roman" pitchFamily="18" charset="0"/>
              </a:rPr>
              <a:t>Cuantitativa</a:t>
            </a:r>
          </a:p>
          <a:p>
            <a:endParaRPr lang="es-ES" sz="600" b="1" dirty="0">
              <a:solidFill>
                <a:schemeClr val="bg1"/>
              </a:solidFill>
            </a:endParaRPr>
          </a:p>
          <a:p>
            <a:r>
              <a:rPr lang="es-ES" sz="1600" b="1" dirty="0">
                <a:solidFill>
                  <a:schemeClr val="bg1"/>
                </a:solidFill>
                <a:cs typeface="Times New Roman" pitchFamily="18" charset="0"/>
              </a:rPr>
              <a:t>Entrevistas Online</a:t>
            </a:r>
          </a:p>
          <a:p>
            <a:pPr algn="just"/>
            <a:r>
              <a:rPr lang="es-ES" sz="1200" dirty="0">
                <a:solidFill>
                  <a:schemeClr val="bg1"/>
                </a:solidFill>
                <a:cs typeface="Times New Roman" pitchFamily="18" charset="0"/>
              </a:rPr>
              <a:t>Dos fases:</a:t>
            </a:r>
          </a:p>
          <a:p>
            <a:pPr algn="just"/>
            <a:endParaRPr lang="es-ES" sz="600" dirty="0">
              <a:solidFill>
                <a:schemeClr val="bg1"/>
              </a:solidFill>
              <a:cs typeface="Times New Roman" pitchFamily="18" charset="0"/>
            </a:endParaRPr>
          </a:p>
          <a:p>
            <a:pPr marL="179388" lvl="1" indent="-179388" algn="just">
              <a:buFont typeface="Arial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cs typeface="Times New Roman" pitchFamily="18" charset="0"/>
              </a:rPr>
              <a:t>Fase de contactos</a:t>
            </a:r>
            <a:r>
              <a:rPr lang="es-ES" sz="1200" dirty="0">
                <a:solidFill>
                  <a:schemeClr val="bg1"/>
                </a:solidFill>
                <a:cs typeface="Times New Roman" pitchFamily="18" charset="0"/>
              </a:rPr>
              <a:t>, para conocer la incidencia de los españoles que han viajado al extranjero o alguna isla del Mediterráneo durante el año 2019, y perfil sociodemográfico. </a:t>
            </a:r>
          </a:p>
          <a:p>
            <a:pPr marL="182563" lvl="1" algn="just"/>
            <a:r>
              <a:rPr lang="es-ES" sz="1200" dirty="0">
                <a:solidFill>
                  <a:schemeClr val="bg1"/>
                </a:solidFill>
                <a:cs typeface="Times New Roman" pitchFamily="18" charset="0"/>
              </a:rPr>
              <a:t>Cuestionario estructurado de una duración  de 2-3 minutos.</a:t>
            </a:r>
          </a:p>
          <a:p>
            <a:pPr marL="0" lvl="1" algn="just"/>
            <a:endParaRPr lang="es-ES" sz="1200" dirty="0">
              <a:solidFill>
                <a:schemeClr val="bg1"/>
              </a:solidFill>
              <a:cs typeface="Times New Roman" pitchFamily="18" charset="0"/>
            </a:endParaRPr>
          </a:p>
          <a:p>
            <a:pPr marL="179388" lvl="1" indent="-179388" algn="just">
              <a:buFont typeface="Arial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cs typeface="Times New Roman" pitchFamily="18" charset="0"/>
              </a:rPr>
              <a:t>Fase dirigida, </a:t>
            </a:r>
            <a:r>
              <a:rPr lang="es-ES" sz="1200" dirty="0">
                <a:solidFill>
                  <a:schemeClr val="bg1"/>
                </a:solidFill>
                <a:cs typeface="Times New Roman" pitchFamily="18" charset="0"/>
              </a:rPr>
              <a:t>a turistas españoles que han a turistas españoles que han acudido al extranjero o isla del Mediterráneo en el último año. </a:t>
            </a:r>
          </a:p>
          <a:p>
            <a:pPr marL="177800" lvl="1" algn="just"/>
            <a:r>
              <a:rPr lang="es-ES" sz="1200" dirty="0">
                <a:solidFill>
                  <a:schemeClr val="bg1"/>
                </a:solidFill>
                <a:cs typeface="Times New Roman" pitchFamily="18" charset="0"/>
              </a:rPr>
              <a:t>En este caso, el cuestionario tenía una duración de 20-25 minutos aproximadamente.</a:t>
            </a:r>
          </a:p>
        </p:txBody>
      </p:sp>
      <p:sp>
        <p:nvSpPr>
          <p:cNvPr id="59" name="TextBox 15"/>
          <p:cNvSpPr txBox="1"/>
          <p:nvPr/>
        </p:nvSpPr>
        <p:spPr>
          <a:xfrm>
            <a:off x="6019778" y="1352550"/>
            <a:ext cx="27712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803 Entrevistas Online</a:t>
            </a:r>
          </a:p>
          <a:p>
            <a:endParaRPr lang="es-ES" sz="12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0" name="TextBox 45"/>
          <p:cNvSpPr txBox="1"/>
          <p:nvPr/>
        </p:nvSpPr>
        <p:spPr>
          <a:xfrm>
            <a:off x="6172201" y="1680924"/>
            <a:ext cx="2895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>
                <a:solidFill>
                  <a:schemeClr val="bg1"/>
                </a:solidFill>
              </a:rPr>
              <a:t>Reparto de entrevistas por sexo, tramos de edad y provincia en base a la población española (Datos INE).</a:t>
            </a:r>
          </a:p>
        </p:txBody>
      </p:sp>
      <p:sp>
        <p:nvSpPr>
          <p:cNvPr id="61" name="TextBox 15"/>
          <p:cNvSpPr txBox="1"/>
          <p:nvPr/>
        </p:nvSpPr>
        <p:spPr>
          <a:xfrm>
            <a:off x="6103090" y="2876550"/>
            <a:ext cx="29370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658 entrevistas a turistas españoles que hayan acudido al extranjero o isla del Mediterráneo </a:t>
            </a:r>
            <a:r>
              <a:rPr lang="es-ES" sz="1100" dirty="0">
                <a:solidFill>
                  <a:schemeClr val="bg1"/>
                </a:solidFill>
                <a:cs typeface="Times New Roman" pitchFamily="18" charset="0"/>
              </a:rPr>
              <a:t>en el último año. Además, se forzó hasta conseguir </a:t>
            </a:r>
            <a:r>
              <a:rPr lang="es-ES" sz="1100" b="1" dirty="0">
                <a:solidFill>
                  <a:schemeClr val="bg1"/>
                </a:solidFill>
                <a:cs typeface="Times New Roman" pitchFamily="18" charset="0"/>
              </a:rPr>
              <a:t>74 entrevistas a visitantes de Córcega</a:t>
            </a:r>
            <a:r>
              <a:rPr lang="es-ES" sz="1100" dirty="0">
                <a:solidFill>
                  <a:schemeClr val="bg1"/>
                </a:solidFill>
                <a:cs typeface="Times New Roman" pitchFamily="18" charset="0"/>
              </a:rPr>
              <a:t> (en algún momento)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6019778" y="2366724"/>
            <a:ext cx="30480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100" dirty="0">
                <a:solidFill>
                  <a:schemeClr val="bg1"/>
                </a:solidFill>
                <a:cs typeface="Times New Roman" pitchFamily="18" charset="0"/>
              </a:rPr>
              <a:t>El error con el que se ha trabajado con este tamaño </a:t>
            </a:r>
            <a:r>
              <a:rPr lang="es-ES" sz="1100" dirty="0" err="1">
                <a:solidFill>
                  <a:schemeClr val="bg1"/>
                </a:solidFill>
                <a:cs typeface="Times New Roman" pitchFamily="18" charset="0"/>
              </a:rPr>
              <a:t>muestral</a:t>
            </a:r>
            <a:r>
              <a:rPr lang="es-ES" sz="1100" dirty="0">
                <a:solidFill>
                  <a:schemeClr val="bg1"/>
                </a:solidFill>
                <a:cs typeface="Times New Roman" pitchFamily="18" charset="0"/>
              </a:rPr>
              <a:t> ha sido de ±3.5%.</a:t>
            </a:r>
            <a:endParaRPr lang="es-ES" sz="105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6103091" y="4019550"/>
            <a:ext cx="281230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dirty="0">
                <a:solidFill>
                  <a:schemeClr val="bg1"/>
                </a:solidFill>
                <a:cs typeface="Times New Roman" pitchFamily="18" charset="0"/>
              </a:rPr>
              <a:t>El error para esta muestra ha sido de  ±3.9%.</a:t>
            </a:r>
          </a:p>
          <a:p>
            <a:pPr algn="just"/>
            <a:endParaRPr lang="es-ES" sz="11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es-ES" sz="900" i="1" dirty="0">
                <a:solidFill>
                  <a:schemeClr val="bg1"/>
                </a:solidFill>
                <a:cs typeface="Times New Roman" pitchFamily="18" charset="0"/>
              </a:rPr>
              <a:t>El trabajo de campo se ha realizado entre el 10 y el 27 de Enero de 2020.</a:t>
            </a:r>
          </a:p>
        </p:txBody>
      </p:sp>
      <p:cxnSp>
        <p:nvCxnSpPr>
          <p:cNvPr id="65" name="64 Conector recto"/>
          <p:cNvCxnSpPr/>
          <p:nvPr/>
        </p:nvCxnSpPr>
        <p:spPr>
          <a:xfrm>
            <a:off x="591294" y="1182243"/>
            <a:ext cx="161850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212669" y="1182243"/>
            <a:ext cx="161850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6516638" y="1182243"/>
            <a:ext cx="161850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/>
          </p:cNvSpPr>
          <p:nvPr/>
        </p:nvSpPr>
        <p:spPr bwMode="auto">
          <a:xfrm>
            <a:off x="407766" y="209550"/>
            <a:ext cx="8610600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pPr>
              <a:lnSpc>
                <a:spcPct val="95000"/>
              </a:lnSpc>
            </a:pPr>
            <a:r>
              <a:rPr lang="en-US" sz="2800" b="1" dirty="0">
                <a:solidFill>
                  <a:srgbClr val="000000"/>
                </a:solidFill>
                <a:ea typeface="ＭＳ Ｐゴシック" pitchFamily="34" charset="-128"/>
              </a:rPr>
              <a:t>FICHA TÉCNICA</a:t>
            </a:r>
          </a:p>
        </p:txBody>
      </p:sp>
    </p:spTree>
    <p:extLst>
      <p:ext uri="{BB962C8B-B14F-4D97-AF65-F5344CB8AC3E}">
        <p14:creationId xmlns:p14="http://schemas.microsoft.com/office/powerpoint/2010/main" val="3172910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81000" y="209550"/>
            <a:ext cx="82486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6 de cada 10 declara que la existencia de vuelo directo a Córcega mejoraría la percepción de la isla, acentuándose en Madrid y alrededores (65%).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800" y="4707731"/>
            <a:ext cx="87630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P.38 ¿</a:t>
            </a:r>
            <a:r>
              <a:rPr lang="es-AR" sz="800" b="1" u="sng" dirty="0">
                <a:solidFill>
                  <a:srgbClr val="616365"/>
                </a:solidFill>
              </a:rPr>
              <a:t>Cambiaría la imagen </a:t>
            </a:r>
            <a:r>
              <a:rPr lang="es-AR" sz="800" dirty="0">
                <a:solidFill>
                  <a:srgbClr val="616365"/>
                </a:solidFill>
              </a:rPr>
              <a:t>que tienes de Córcega con la existencia de este vuelo directo (sin escalas) entre MADRID / BARCELONA y la isla? Selecciona la opción con la que te sientas más identificado. ÚNICA 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716222" y="4096964"/>
            <a:ext cx="82695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</a:t>
            </a:r>
            <a:r>
              <a:rPr lang="es-ES" dirty="0"/>
              <a:t>Total:</a:t>
            </a:r>
            <a:endParaRPr lang="en-GB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91128"/>
              </p:ext>
            </p:extLst>
          </p:nvPr>
        </p:nvGraphicFramePr>
        <p:xfrm>
          <a:off x="685800" y="921184"/>
          <a:ext cx="8153400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65073"/>
              </p:ext>
            </p:extLst>
          </p:nvPr>
        </p:nvGraphicFramePr>
        <p:xfrm>
          <a:off x="2580586" y="4096964"/>
          <a:ext cx="5601388" cy="1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kern="1200" cap="none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(658)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 kern="1200" cap="none" dirty="0">
                        <a:solidFill>
                          <a:srgbClr val="616365"/>
                        </a:solidFill>
                        <a:latin typeface="+mj-lt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kern="1200" cap="none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(358)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kern="1200" cap="none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(300)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Isosceles Triangle 16"/>
          <p:cNvSpPr/>
          <p:nvPr/>
        </p:nvSpPr>
        <p:spPr>
          <a:xfrm>
            <a:off x="7620000" y="3093208"/>
            <a:ext cx="144000" cy="144000"/>
          </a:xfrm>
          <a:prstGeom prst="triangl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6276975" y="2331208"/>
            <a:ext cx="144000" cy="144000"/>
          </a:xfrm>
          <a:prstGeom prst="triangl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8175" y="1340608"/>
            <a:ext cx="7848600" cy="3059942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134265" y="1208264"/>
            <a:ext cx="4809335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IMPACTO EN LA IMAGEN DEL VUELO DIRECTO</a:t>
            </a:r>
          </a:p>
        </p:txBody>
      </p:sp>
    </p:spTree>
    <p:extLst>
      <p:ext uri="{BB962C8B-B14F-4D97-AF65-F5344CB8AC3E}">
        <p14:creationId xmlns:p14="http://schemas.microsoft.com/office/powerpoint/2010/main" val="229737762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0015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381000" y="133350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Apenas un 3% considera que el vuelo directo a Córcega supondría algún inconveniente. Principalmente el precio elevado que tendría el billete.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800" y="4552950"/>
            <a:ext cx="87630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P.39 El hecho de que existiera este vuelo directo, ¿supone algún inconveniente? (%)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P.39B  En concreto, ¿Qué inconvenientes ves en la existencia de este vuelo directo entre MADRID / BARCELONA y Córcega? ESPONTÁNEA.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752" y="1831122"/>
            <a:ext cx="2479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/>
              <a:t>3%</a:t>
            </a:r>
            <a:r>
              <a:rPr lang="es-AR" sz="3200" b="1" dirty="0"/>
              <a:t> </a:t>
            </a:r>
          </a:p>
          <a:p>
            <a:pPr algn="ctr"/>
            <a:r>
              <a:rPr lang="es-AR" sz="1400" b="1" dirty="0"/>
              <a:t>declara que el hecho de que existiera un vuelo directo supone inconvenientes…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638300" y="3780294"/>
            <a:ext cx="18669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pPr algn="ctr"/>
            <a:r>
              <a:rPr lang="en-GB" dirty="0"/>
              <a:t>Base</a:t>
            </a:r>
            <a:r>
              <a:rPr lang="es-ES_tradnl" dirty="0"/>
              <a:t> Total: (658)</a:t>
            </a:r>
            <a:endParaRPr lang="en-GB" dirty="0"/>
          </a:p>
        </p:txBody>
      </p:sp>
      <p:sp>
        <p:nvSpPr>
          <p:cNvPr id="13" name="Striped Right Arrow 12"/>
          <p:cNvSpPr/>
          <p:nvPr/>
        </p:nvSpPr>
        <p:spPr>
          <a:xfrm>
            <a:off x="3648858" y="2399910"/>
            <a:ext cx="838200" cy="347246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58873"/>
              </p:ext>
            </p:extLst>
          </p:nvPr>
        </p:nvGraphicFramePr>
        <p:xfrm>
          <a:off x="3170149" y="1428750"/>
          <a:ext cx="5669051" cy="280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57800" y="4105293"/>
            <a:ext cx="2743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supone inconvenientes el vuelo directo: </a:t>
            </a:r>
            <a:r>
              <a:rPr lang="es-ES_tradnl" dirty="0">
                <a:solidFill>
                  <a:srgbClr val="FF0000"/>
                </a:solidFill>
              </a:rPr>
              <a:t>(18)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6815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46703"/>
              </p:ext>
            </p:extLst>
          </p:nvPr>
        </p:nvGraphicFramePr>
        <p:xfrm>
          <a:off x="1981200" y="1496526"/>
          <a:ext cx="6836985" cy="1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5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180 €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194 €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174 €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216 €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197 €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160 €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187 €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174 €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171 €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190 €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175 €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61798"/>
              </p:ext>
            </p:extLst>
          </p:nvPr>
        </p:nvGraphicFramePr>
        <p:xfrm>
          <a:off x="2057400" y="4230589"/>
          <a:ext cx="6602553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57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0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7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01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01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01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017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(658)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(206)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(452)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(74)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(300)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(328)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(330)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(133)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(266)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(259)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28600" y="4705350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P.40 Y pensando en el vuelo directo a Córcega. ¿Qué precio crees que tendría el vuelo de IDA y VUELTA? (ESPONTÁNEA)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1000" y="133350"/>
            <a:ext cx="81534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En promedio, declaran que el precio del vuelo Ida y Vuelta sería de 180€. Este precio es superior entre los entrevistados que han viajado a alguna Isla del Mediterráneo (197 € ) y los que han estado alguna vez en Córcega (216 €).</a:t>
            </a:r>
            <a:r>
              <a:rPr lang="es-ES" sz="1600" b="1" strike="sngStrike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28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57108"/>
              </p:ext>
            </p:extLst>
          </p:nvPr>
        </p:nvGraphicFramePr>
        <p:xfrm>
          <a:off x="586490" y="1792740"/>
          <a:ext cx="8381993" cy="26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 Rectángulo redondeado"/>
          <p:cNvSpPr/>
          <p:nvPr/>
        </p:nvSpPr>
        <p:spPr>
          <a:xfrm>
            <a:off x="381000" y="1382614"/>
            <a:ext cx="8610600" cy="3170336"/>
          </a:xfrm>
          <a:prstGeom prst="roundRect">
            <a:avLst/>
          </a:prstGeom>
          <a:noFill/>
          <a:ln w="9525" cap="flat" cmpd="sng" algn="ctr">
            <a:solidFill>
              <a:srgbClr val="0066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0" name="11 CuadroTexto"/>
          <p:cNvSpPr txBox="1"/>
          <p:nvPr/>
        </p:nvSpPr>
        <p:spPr>
          <a:xfrm>
            <a:off x="685801" y="1468565"/>
            <a:ext cx="85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900" b="1" dirty="0">
                <a:solidFill>
                  <a:srgbClr val="0070C0"/>
                </a:solidFill>
              </a:rPr>
              <a:t>Precio medio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3311845" y="3319185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066800" y="1126124"/>
            <a:ext cx="2362200" cy="323165"/>
          </a:xfr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</a:pPr>
            <a:r>
              <a:rPr lang="es-ES" sz="1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Precio espontáneo</a:t>
            </a:r>
            <a:endParaRPr lang="en-US" sz="14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4678072" y="1830289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5093796" y="3313193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3809912" y="1296889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>
            <a:off x="4712796" y="1290897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23925" y="4268689"/>
            <a:ext cx="9334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Total: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129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43824"/>
              </p:ext>
            </p:extLst>
          </p:nvPr>
        </p:nvGraphicFramePr>
        <p:xfrm>
          <a:off x="228600" y="1437872"/>
          <a:ext cx="8686800" cy="32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2 Rectángulo redondeado"/>
          <p:cNvSpPr/>
          <p:nvPr/>
        </p:nvSpPr>
        <p:spPr>
          <a:xfrm>
            <a:off x="304800" y="1144489"/>
            <a:ext cx="8458200" cy="3332261"/>
          </a:xfrm>
          <a:prstGeom prst="roundRect">
            <a:avLst/>
          </a:prstGeom>
          <a:noFill/>
          <a:ln w="9525" cap="flat" cmpd="sng" algn="ctr">
            <a:solidFill>
              <a:srgbClr val="0066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90600" y="973724"/>
            <a:ext cx="4191000" cy="323165"/>
          </a:xfr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</a:pPr>
            <a:r>
              <a:rPr lang="es-ES" sz="1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El Precio espontáneo se considera….</a:t>
            </a:r>
            <a:endParaRPr lang="en-US" sz="14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28600" y="4770041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800" dirty="0">
                <a:solidFill>
                  <a:srgbClr val="616365"/>
                </a:solidFill>
              </a:rPr>
              <a:t>P.41 ¿Cómo valora este precio para el vuelo de ida y vuelta a Córcega?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4800" y="1698428"/>
            <a:ext cx="457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3239987"/>
            <a:ext cx="2971800" cy="609600"/>
          </a:xfrm>
          <a:prstGeom prst="rect">
            <a:avLst/>
          </a:prstGeom>
          <a:noFill/>
          <a:ln w="127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1000" y="133350"/>
            <a:ext cx="8153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</a:pPr>
            <a:r>
              <a:rPr lang="es-ES" sz="1600" b="1" dirty="0">
                <a:solidFill>
                  <a:srgbClr val="000000"/>
                </a:solidFill>
              </a:rPr>
              <a:t>Si bien el precio declarado en espontáneo se considera adecuado, a partir de los 140€ se incrementa el porcentaje que lo considera caro.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648613"/>
              </p:ext>
            </p:extLst>
          </p:nvPr>
        </p:nvGraphicFramePr>
        <p:xfrm>
          <a:off x="1952951" y="4160739"/>
          <a:ext cx="6581449" cy="1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(658)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kern="1200" dirty="0">
                        <a:solidFill>
                          <a:srgbClr val="616365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(116)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(147)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(142)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(104)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kern="1200" dirty="0">
                          <a:solidFill>
                            <a:srgbClr val="616365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(149)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23925" y="4167543"/>
            <a:ext cx="9334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Total: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2161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95594"/>
              </p:ext>
            </p:extLst>
          </p:nvPr>
        </p:nvGraphicFramePr>
        <p:xfrm>
          <a:off x="2057400" y="1565821"/>
          <a:ext cx="6736620" cy="1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263 €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283 €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254 €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318 €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281 €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241 €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280 €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246 €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255 €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266 €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264 €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38198"/>
              </p:ext>
            </p:extLst>
          </p:nvPr>
        </p:nvGraphicFramePr>
        <p:xfrm>
          <a:off x="2209800" y="4243467"/>
          <a:ext cx="6510152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2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81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64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86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(658)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(206)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(452)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(74)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(300)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(328)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(330)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(133)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(266)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(259)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28600" y="4705350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800" dirty="0">
                <a:solidFill>
                  <a:srgbClr val="616365"/>
                </a:solidFill>
              </a:rPr>
              <a:t>P.42 Continuando con el precio de vuelo directo entre,  ¿a qué precio dejarías de considerar comprarlo por considerar que es demasiado caro?</a:t>
            </a:r>
            <a:r>
              <a:rPr lang="es-AR" sz="800" dirty="0">
                <a:solidFill>
                  <a:srgbClr val="616365"/>
                </a:solidFill>
              </a:rPr>
              <a:t> (ESPONTÁNEA)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AR" sz="800" dirty="0">
              <a:solidFill>
                <a:srgbClr val="616365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1000" y="133350"/>
            <a:ext cx="776335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</a:pPr>
            <a:r>
              <a:rPr lang="es-ES" sz="1600" b="1" dirty="0">
                <a:solidFill>
                  <a:srgbClr val="000000"/>
                </a:solidFill>
              </a:rPr>
              <a:t>El precio del billete es demasiado caro a un precio medio de 263€. No obstante, 1 de cada 2  dejaría de comprar a un máximo de 200€.</a:t>
            </a:r>
          </a:p>
        </p:txBody>
      </p:sp>
      <p:graphicFrame>
        <p:nvGraphicFramePr>
          <p:cNvPr id="19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368683"/>
              </p:ext>
            </p:extLst>
          </p:nvPr>
        </p:nvGraphicFramePr>
        <p:xfrm>
          <a:off x="586490" y="1791976"/>
          <a:ext cx="8381993" cy="26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2 Rectángulo redondeado"/>
          <p:cNvSpPr/>
          <p:nvPr/>
        </p:nvSpPr>
        <p:spPr>
          <a:xfrm>
            <a:off x="380999" y="1291085"/>
            <a:ext cx="8587483" cy="3170336"/>
          </a:xfrm>
          <a:prstGeom prst="roundRect">
            <a:avLst/>
          </a:prstGeom>
          <a:noFill/>
          <a:ln w="9525" cap="flat" cmpd="sng" algn="ctr">
            <a:solidFill>
              <a:srgbClr val="0066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11 CuadroTexto"/>
          <p:cNvSpPr txBox="1"/>
          <p:nvPr/>
        </p:nvSpPr>
        <p:spPr>
          <a:xfrm>
            <a:off x="685801" y="1467801"/>
            <a:ext cx="85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900" b="1" dirty="0">
                <a:solidFill>
                  <a:srgbClr val="0070C0"/>
                </a:solidFill>
              </a:rPr>
              <a:t>Precio medio</a:t>
            </a:r>
          </a:p>
        </p:txBody>
      </p:sp>
      <p:sp>
        <p:nvSpPr>
          <p:cNvPr id="24" name="Isosceles Triangle 23"/>
          <p:cNvSpPr/>
          <p:nvPr/>
        </p:nvSpPr>
        <p:spPr>
          <a:xfrm>
            <a:off x="2988066" y="2365412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3392565" y="3222934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5181980" y="3186482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4755602" y="1829525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6084396" y="1868911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rot="10800000">
            <a:off x="3851096" y="3532630"/>
            <a:ext cx="468804" cy="395390"/>
          </a:xfrm>
          <a:prstGeom prst="triangle">
            <a:avLst/>
          </a:prstGeom>
          <a:noFill/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3820274" y="1372325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4744948" y="1337221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084396" y="1372325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8325210" y="2363860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108621"/>
            <a:ext cx="3476468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Demasiado caro, NO compraría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90600" y="4224344"/>
            <a:ext cx="9334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Total: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71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28600" y="4705350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800" dirty="0">
                <a:solidFill>
                  <a:srgbClr val="616365"/>
                </a:solidFill>
              </a:rPr>
              <a:t>P.43 ¿A qué precio consideras que empieza a ser caro, pero aun así considerarías comprarlo?</a:t>
            </a:r>
            <a:r>
              <a:rPr lang="es-AR" sz="800" dirty="0">
                <a:solidFill>
                  <a:srgbClr val="616365"/>
                </a:solidFill>
              </a:rPr>
              <a:t> (ESPONTÁNEA)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sz="800" dirty="0">
              <a:solidFill>
                <a:srgbClr val="616365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sz="800" dirty="0">
              <a:solidFill>
                <a:srgbClr val="616365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1000" y="133350"/>
            <a:ext cx="81534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Hasta 202 € de media consideran caro el vuelo pero siguen estando dispuestos a comprarlo. Si bien 1 de cada 2 se quedaría en máximo 170€. </a:t>
            </a:r>
            <a:r>
              <a:rPr lang="es-ES" sz="1400" b="1" dirty="0">
                <a:solidFill>
                  <a:srgbClr val="000000"/>
                </a:solidFill>
              </a:rPr>
              <a:t>Este precio es significativamente superior entre los entrevistados de Madrid que los de Barcelona. </a:t>
            </a:r>
          </a:p>
        </p:txBody>
      </p:sp>
      <p:graphicFrame>
        <p:nvGraphicFramePr>
          <p:cNvPr id="21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981215"/>
              </p:ext>
            </p:extLst>
          </p:nvPr>
        </p:nvGraphicFramePr>
        <p:xfrm>
          <a:off x="586490" y="1944376"/>
          <a:ext cx="8381993" cy="26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2 Rectángulo redondeado"/>
          <p:cNvSpPr/>
          <p:nvPr/>
        </p:nvSpPr>
        <p:spPr>
          <a:xfrm>
            <a:off x="380999" y="1381850"/>
            <a:ext cx="8587483" cy="3247300"/>
          </a:xfrm>
          <a:prstGeom prst="roundRect">
            <a:avLst/>
          </a:prstGeom>
          <a:noFill/>
          <a:ln w="9525" cap="flat" cmpd="sng" algn="ctr">
            <a:solidFill>
              <a:srgbClr val="0066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  <p:graphicFrame>
        <p:nvGraphicFramePr>
          <p:cNvPr id="24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18087"/>
              </p:ext>
            </p:extLst>
          </p:nvPr>
        </p:nvGraphicFramePr>
        <p:xfrm>
          <a:off x="2133598" y="4370370"/>
          <a:ext cx="6656296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7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43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64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68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(658)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(206)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(452)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(74)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(300)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(328)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(330)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(133)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(266)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(259)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Isosceles Triangle 25"/>
          <p:cNvSpPr/>
          <p:nvPr/>
        </p:nvSpPr>
        <p:spPr>
          <a:xfrm>
            <a:off x="3422351" y="3438187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7420312" y="3407365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4755222" y="2577135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4753512" y="3078851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13993"/>
              </p:ext>
            </p:extLst>
          </p:nvPr>
        </p:nvGraphicFramePr>
        <p:xfrm>
          <a:off x="2133600" y="1645375"/>
          <a:ext cx="6684585" cy="1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202 €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216 €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196 €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236 €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218 €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184 €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214 €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191 €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186 €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205 €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207 €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Isosceles Triangle 30"/>
          <p:cNvSpPr/>
          <p:nvPr/>
        </p:nvSpPr>
        <p:spPr>
          <a:xfrm>
            <a:off x="4775770" y="1448525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6096000" y="1994456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15" name="11 CuadroTexto"/>
          <p:cNvSpPr txBox="1"/>
          <p:nvPr/>
        </p:nvSpPr>
        <p:spPr>
          <a:xfrm>
            <a:off x="685801" y="1620201"/>
            <a:ext cx="85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900" b="1" dirty="0">
                <a:solidFill>
                  <a:srgbClr val="0070C0"/>
                </a:solidFill>
              </a:rPr>
              <a:t>Precio medio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9133" y="1219925"/>
            <a:ext cx="2612021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Caro, pero compraría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923925" y="4324350"/>
            <a:ext cx="9334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Total: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4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28600" y="4705350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800" dirty="0">
                <a:solidFill>
                  <a:srgbClr val="616365"/>
                </a:solidFill>
              </a:rPr>
              <a:t>P.44 ¿A qué precio consideras que sería un vuelo es barato?</a:t>
            </a:r>
            <a:r>
              <a:rPr lang="es-AR" sz="800" dirty="0">
                <a:solidFill>
                  <a:srgbClr val="616365"/>
                </a:solidFill>
              </a:rPr>
              <a:t> (ESPONTÁNEA)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sz="800" dirty="0">
                <a:solidFill>
                  <a:srgbClr val="616365"/>
                </a:solidFill>
              </a:rPr>
              <a:t> </a:t>
            </a:r>
          </a:p>
        </p:txBody>
      </p:sp>
      <p:graphicFrame>
        <p:nvGraphicFramePr>
          <p:cNvPr id="1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31732"/>
              </p:ext>
            </p:extLst>
          </p:nvPr>
        </p:nvGraphicFramePr>
        <p:xfrm>
          <a:off x="586490" y="1868940"/>
          <a:ext cx="8381993" cy="26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6779"/>
              </p:ext>
            </p:extLst>
          </p:nvPr>
        </p:nvGraphicFramePr>
        <p:xfrm>
          <a:off x="2209800" y="4294934"/>
          <a:ext cx="6510152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2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81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64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86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01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(658)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(206)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(452)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(74)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(300)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(328)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(330)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(133)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(266)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(259)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24171"/>
              </p:ext>
            </p:extLst>
          </p:nvPr>
        </p:nvGraphicFramePr>
        <p:xfrm>
          <a:off x="2133596" y="1588210"/>
          <a:ext cx="6553200" cy="167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6775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100 €</a:t>
                      </a: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104 €</a:t>
                      </a: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98 €</a:t>
                      </a: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122 €</a:t>
                      </a: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111 €</a:t>
                      </a: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87 €</a:t>
                      </a: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105 €</a:t>
                      </a: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95 €</a:t>
                      </a: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88 €</a:t>
                      </a: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106 €</a:t>
                      </a:r>
                    </a:p>
                  </a:txBody>
                  <a:tcPr marL="5785" marR="5785" marT="57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99 €</a:t>
                      </a:r>
                    </a:p>
                  </a:txBody>
                  <a:tcPr marL="5785" marR="5785" marT="57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Isosceles Triangle 20"/>
          <p:cNvSpPr/>
          <p:nvPr/>
        </p:nvSpPr>
        <p:spPr>
          <a:xfrm>
            <a:off x="3865652" y="1373089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5181710" y="3252423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4736117" y="1955996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25" name="2 Rectángulo redondeado"/>
          <p:cNvSpPr/>
          <p:nvPr/>
        </p:nvSpPr>
        <p:spPr>
          <a:xfrm>
            <a:off x="381000" y="1352550"/>
            <a:ext cx="8437178" cy="3276600"/>
          </a:xfrm>
          <a:prstGeom prst="roundRect">
            <a:avLst/>
          </a:prstGeom>
          <a:noFill/>
          <a:ln w="9525" cap="flat" cmpd="sng" algn="ctr">
            <a:solidFill>
              <a:srgbClr val="0066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11 CuadroTexto"/>
          <p:cNvSpPr txBox="1"/>
          <p:nvPr/>
        </p:nvSpPr>
        <p:spPr>
          <a:xfrm>
            <a:off x="685801" y="1544765"/>
            <a:ext cx="85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900" b="1" dirty="0">
                <a:solidFill>
                  <a:srgbClr val="0070C0"/>
                </a:solidFill>
              </a:rPr>
              <a:t>Precio medio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9133" y="1200150"/>
            <a:ext cx="1768867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Barato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81000" y="133350"/>
            <a:ext cx="8153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A 100€ de media el vuelo se considera barato. 1 de cada 2 lo considera barato a un máximo de 80€.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923925" y="4324350"/>
            <a:ext cx="9334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Total: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8063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03910"/>
              </p:ext>
            </p:extLst>
          </p:nvPr>
        </p:nvGraphicFramePr>
        <p:xfrm>
          <a:off x="1905004" y="4144747"/>
          <a:ext cx="6707686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7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1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5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99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31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71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71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71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(658)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(206)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(452)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(74)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(300)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1" kern="0" dirty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(328)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(330)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(133)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(266)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1" kern="0" dirty="0">
                          <a:solidFill>
                            <a:sysClr val="window" lastClr="FFFFFF">
                              <a:lumMod val="50000"/>
                            </a:sysClr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(259)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28600" y="4705350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800" dirty="0">
                <a:solidFill>
                  <a:srgbClr val="616365"/>
                </a:solidFill>
              </a:rPr>
              <a:t>P.45 ¿A qué precio dejarías de comprarlo, porque lo considerarías tan barato que dudarías de él.</a:t>
            </a:r>
            <a:r>
              <a:rPr lang="es-AR" sz="800" dirty="0">
                <a:solidFill>
                  <a:srgbClr val="616365"/>
                </a:solidFill>
              </a:rPr>
              <a:t> (ESPONTÁNEA)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1000" y="133350"/>
            <a:ext cx="8153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</a:rPr>
              <a:t>A un precio de 50€ los billetes de Ida y Vuelta se consideran baratos, tanto que les haría dudar.</a:t>
            </a:r>
          </a:p>
        </p:txBody>
      </p:sp>
      <p:graphicFrame>
        <p:nvGraphicFramePr>
          <p:cNvPr id="1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13551"/>
              </p:ext>
            </p:extLst>
          </p:nvPr>
        </p:nvGraphicFramePr>
        <p:xfrm>
          <a:off x="381000" y="1718753"/>
          <a:ext cx="8381993" cy="26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2 Rectángulo redondeado"/>
          <p:cNvSpPr/>
          <p:nvPr/>
        </p:nvSpPr>
        <p:spPr>
          <a:xfrm>
            <a:off x="381000" y="1174553"/>
            <a:ext cx="8437178" cy="3228973"/>
          </a:xfrm>
          <a:prstGeom prst="roundRect">
            <a:avLst/>
          </a:prstGeom>
          <a:noFill/>
          <a:ln w="9525" cap="flat" cmpd="sng" algn="ctr">
            <a:solidFill>
              <a:srgbClr val="0066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9" name="11 CuadroTexto"/>
          <p:cNvSpPr txBox="1"/>
          <p:nvPr/>
        </p:nvSpPr>
        <p:spPr>
          <a:xfrm>
            <a:off x="480311" y="1394578"/>
            <a:ext cx="85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900" b="1" dirty="0">
                <a:solidFill>
                  <a:srgbClr val="0070C0"/>
                </a:solidFill>
              </a:rPr>
              <a:t>Precio medio</a:t>
            </a:r>
          </a:p>
        </p:txBody>
      </p:sp>
      <p:sp>
        <p:nvSpPr>
          <p:cNvPr id="22" name="Isosceles Triangle 21"/>
          <p:cNvSpPr/>
          <p:nvPr/>
        </p:nvSpPr>
        <p:spPr>
          <a:xfrm>
            <a:off x="5005172" y="3045376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249855"/>
              </p:ext>
            </p:extLst>
          </p:nvPr>
        </p:nvGraphicFramePr>
        <p:xfrm>
          <a:off x="1928104" y="1535532"/>
          <a:ext cx="6684585" cy="175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521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50 €</a:t>
                      </a: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52 €</a:t>
                      </a: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49 €</a:t>
                      </a: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57 €</a:t>
                      </a: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55 €</a:t>
                      </a: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44 €</a:t>
                      </a: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53 €</a:t>
                      </a: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47 €</a:t>
                      </a: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9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42 €</a:t>
                      </a: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54 €</a:t>
                      </a:r>
                    </a:p>
                  </a:txBody>
                  <a:tcPr marL="6042" marR="6042" marT="604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9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50 €</a:t>
                      </a:r>
                    </a:p>
                  </a:txBody>
                  <a:tcPr marL="6042" marR="6042" marT="604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>
            <a:off x="7240232" y="2996050"/>
            <a:ext cx="468804" cy="395390"/>
          </a:xfrm>
          <a:prstGeom prst="triangle">
            <a:avLst/>
          </a:prstGeom>
          <a:noFill/>
          <a:ln w="95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9133" y="1047750"/>
            <a:ext cx="3445267" cy="264688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Demasiado barato, dudaría de él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23925" y="4108906"/>
            <a:ext cx="9334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Total: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9012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46683"/>
              </p:ext>
            </p:extLst>
          </p:nvPr>
        </p:nvGraphicFramePr>
        <p:xfrm>
          <a:off x="220133" y="770009"/>
          <a:ext cx="8831262" cy="342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8600" y="4631531"/>
            <a:ext cx="8839200" cy="3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AR" sz="600" dirty="0">
                <a:solidFill>
                  <a:srgbClr val="616365"/>
                </a:solidFill>
              </a:rPr>
              <a:t>P.42 Continuando con el precio de vuelo directo a Córcega, ¿a qué precio dejarías de considerar comprarlo por considerar que es demasiado caro? (Espontáneo)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AR" sz="600" dirty="0">
                <a:solidFill>
                  <a:srgbClr val="616365"/>
                </a:solidFill>
              </a:rPr>
              <a:t>P.43 ¿A qué precio consideras que empieza a ser caro, pero aun así considerarías comprarlo? (Espontáneo)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AR" sz="600" dirty="0">
                <a:solidFill>
                  <a:srgbClr val="616365"/>
                </a:solidFill>
              </a:rPr>
              <a:t>P.44 ¿A qué precio consideras que sería un vuelo es barato? (Espontáneo)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AR" sz="600" dirty="0">
                <a:solidFill>
                  <a:srgbClr val="616365"/>
                </a:solidFill>
              </a:rPr>
              <a:t>P.45 ¿A qué precio dejarías de comprarlo, porque lo considerarías tan barato que dudarías de él. (Espontáneo)</a:t>
            </a: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781050" y="-19050"/>
            <a:ext cx="7462838" cy="571500"/>
          </a:xfrm>
        </p:spPr>
        <p:txBody>
          <a:bodyPr/>
          <a:lstStyle/>
          <a:p>
            <a:pPr>
              <a:defRPr/>
            </a:pPr>
            <a:r>
              <a:rPr lang="es-ES" sz="1800" dirty="0">
                <a:latin typeface="+mj-lt"/>
              </a:rPr>
              <a:t>PRECIO en base al Análisis PSM (</a:t>
            </a:r>
            <a:r>
              <a:rPr lang="en-US" altLang="es-ES" sz="1200" kern="0" cap="none" dirty="0">
                <a:solidFill>
                  <a:srgbClr val="0082D1"/>
                </a:solidFill>
                <a:latin typeface="+mj-lt"/>
                <a:ea typeface="ＭＳ Ｐゴシック" pitchFamily="34" charset="-128"/>
              </a:rPr>
              <a:t>Van </a:t>
            </a:r>
            <a:r>
              <a:rPr lang="en-US" altLang="es-ES" sz="1200" kern="0" cap="none" dirty="0" err="1">
                <a:solidFill>
                  <a:srgbClr val="0082D1"/>
                </a:solidFill>
                <a:latin typeface="+mj-lt"/>
                <a:ea typeface="ＭＳ Ｐゴシック" pitchFamily="34" charset="-128"/>
              </a:rPr>
              <a:t>Westendorp’s</a:t>
            </a:r>
            <a:r>
              <a:rPr lang="en-US" altLang="es-ES" sz="1200" kern="0" cap="none" dirty="0">
                <a:solidFill>
                  <a:srgbClr val="0082D1"/>
                </a:solidFill>
                <a:latin typeface="+mj-lt"/>
                <a:ea typeface="ＭＳ Ｐゴシック" pitchFamily="34" charset="-128"/>
              </a:rPr>
              <a:t> Price Sensitivity Meter )</a:t>
            </a:r>
            <a:endParaRPr lang="es-ES" sz="1800" dirty="0">
              <a:latin typeface="+mj-lt"/>
            </a:endParaRPr>
          </a:p>
        </p:txBody>
      </p:sp>
      <p:sp>
        <p:nvSpPr>
          <p:cNvPr id="7" name="Line 61"/>
          <p:cNvSpPr>
            <a:spLocks noChangeShapeType="1"/>
          </p:cNvSpPr>
          <p:nvPr/>
        </p:nvSpPr>
        <p:spPr bwMode="auto">
          <a:xfrm>
            <a:off x="2741612" y="3078739"/>
            <a:ext cx="382588" cy="294481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b="1" kern="0" dirty="0">
              <a:solidFill>
                <a:srgbClr val="7030A0"/>
              </a:solidFill>
              <a:ea typeface="MS PGothic" pitchFamily="34" charset="-128"/>
            </a:endParaRP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5418667" y="2063534"/>
            <a:ext cx="9636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s-ES" sz="1100" dirty="0" err="1">
                <a:solidFill>
                  <a:srgbClr val="7030A0"/>
                </a:solidFill>
                <a:ea typeface="ＭＳ Ｐゴシック" pitchFamily="34" charset="-128"/>
              </a:rPr>
              <a:t>Precio</a:t>
            </a:r>
            <a:r>
              <a:rPr lang="en-GB" altLang="es-ES" sz="1100" dirty="0">
                <a:solidFill>
                  <a:srgbClr val="7030A0"/>
                </a:solidFill>
                <a:ea typeface="ＭＳ Ｐゴシック" pitchFamily="34" charset="-128"/>
              </a:rPr>
              <a:t> </a:t>
            </a:r>
            <a:r>
              <a:rPr lang="en-GB" altLang="es-ES" sz="1100" dirty="0" err="1">
                <a:solidFill>
                  <a:srgbClr val="7030A0"/>
                </a:solidFill>
                <a:ea typeface="ＭＳ Ｐゴシック" pitchFamily="34" charset="-128"/>
              </a:rPr>
              <a:t>máximo</a:t>
            </a:r>
            <a:endParaRPr lang="en-GB" altLang="es-ES" sz="1100" dirty="0">
              <a:solidFill>
                <a:srgbClr val="7030A0"/>
              </a:solidFill>
              <a:ea typeface="ＭＳ Ｐゴシック" pitchFamily="34" charset="-128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s-ES" sz="1200" b="1" dirty="0">
                <a:solidFill>
                  <a:srgbClr val="7030A0"/>
                </a:solidFill>
                <a:ea typeface="ＭＳ Ｐゴシック" pitchFamily="34" charset="-128"/>
              </a:rPr>
              <a:t>±145 / 150 €</a:t>
            </a:r>
          </a:p>
        </p:txBody>
      </p:sp>
      <p:sp>
        <p:nvSpPr>
          <p:cNvPr id="9" name="Rectangle 107"/>
          <p:cNvSpPr>
            <a:spLocks noChangeArrowheads="1"/>
          </p:cNvSpPr>
          <p:nvPr/>
        </p:nvSpPr>
        <p:spPr bwMode="auto">
          <a:xfrm>
            <a:off x="3048000" y="2495550"/>
            <a:ext cx="15494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s-ES" sz="1100" kern="0" dirty="0">
                <a:solidFill>
                  <a:srgbClr val="7030A0"/>
                </a:solidFill>
                <a:ea typeface="MS PGothic" pitchFamily="34" charset="-128"/>
              </a:rPr>
              <a:t>Punto de </a:t>
            </a:r>
            <a:r>
              <a:rPr lang="en-GB" altLang="es-ES" sz="1100" kern="0" dirty="0" err="1">
                <a:solidFill>
                  <a:srgbClr val="7030A0"/>
                </a:solidFill>
                <a:ea typeface="MS PGothic" pitchFamily="34" charset="-128"/>
              </a:rPr>
              <a:t>precio</a:t>
            </a:r>
            <a:r>
              <a:rPr lang="en-GB" altLang="es-ES" sz="1100" kern="0" dirty="0">
                <a:solidFill>
                  <a:srgbClr val="7030A0"/>
                </a:solidFill>
                <a:ea typeface="MS PGothic" pitchFamily="34" charset="-128"/>
              </a:rPr>
              <a:t> </a:t>
            </a:r>
            <a:r>
              <a:rPr lang="en-GB" altLang="es-ES" sz="1100" kern="0" dirty="0" err="1">
                <a:solidFill>
                  <a:srgbClr val="7030A0"/>
                </a:solidFill>
                <a:ea typeface="MS PGothic" pitchFamily="34" charset="-128"/>
              </a:rPr>
              <a:t>óptimo</a:t>
            </a:r>
            <a:endParaRPr lang="en-GB" altLang="es-ES" sz="1100" kern="0" dirty="0">
              <a:solidFill>
                <a:srgbClr val="7030A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altLang="es-ES" sz="1200" b="1" kern="0" dirty="0">
                <a:solidFill>
                  <a:srgbClr val="7030A0"/>
                </a:solidFill>
                <a:ea typeface="MS PGothic" pitchFamily="34" charset="-128"/>
              </a:rPr>
              <a:t>±99 /100 €</a:t>
            </a:r>
          </a:p>
        </p:txBody>
      </p:sp>
      <p:sp>
        <p:nvSpPr>
          <p:cNvPr id="10" name="Text Box 64"/>
          <p:cNvSpPr txBox="1">
            <a:spLocks noChangeArrowheads="1"/>
          </p:cNvSpPr>
          <p:nvPr/>
        </p:nvSpPr>
        <p:spPr bwMode="auto">
          <a:xfrm>
            <a:off x="3368675" y="1516062"/>
            <a:ext cx="1965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s-ES" sz="1100" dirty="0">
                <a:solidFill>
                  <a:srgbClr val="7030A0"/>
                </a:solidFill>
                <a:ea typeface="ＭＳ Ｐゴシック" pitchFamily="34" charset="-128"/>
              </a:rPr>
              <a:t>Punto de </a:t>
            </a:r>
            <a:r>
              <a:rPr lang="en-GB" altLang="es-ES" sz="1100" dirty="0" err="1">
                <a:solidFill>
                  <a:srgbClr val="7030A0"/>
                </a:solidFill>
                <a:ea typeface="ＭＳ Ｐゴシック" pitchFamily="34" charset="-128"/>
              </a:rPr>
              <a:t>indiferencia</a:t>
            </a:r>
            <a:r>
              <a:rPr lang="en-GB" altLang="es-ES" sz="1100" dirty="0">
                <a:solidFill>
                  <a:srgbClr val="7030A0"/>
                </a:solidFill>
                <a:ea typeface="ＭＳ Ｐゴシック" pitchFamily="34" charset="-128"/>
              </a:rPr>
              <a:t> al </a:t>
            </a:r>
            <a:r>
              <a:rPr lang="en-GB" altLang="es-ES" sz="1100" dirty="0" err="1">
                <a:solidFill>
                  <a:srgbClr val="7030A0"/>
                </a:solidFill>
                <a:ea typeface="ＭＳ Ｐゴシック" pitchFamily="34" charset="-128"/>
              </a:rPr>
              <a:t>precio</a:t>
            </a:r>
            <a:endParaRPr lang="en-GB" altLang="es-ES" sz="1100" dirty="0">
              <a:solidFill>
                <a:srgbClr val="7030A0"/>
              </a:solidFill>
              <a:ea typeface="ＭＳ Ｐゴシック" pitchFamily="34" charset="-128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s-ES" sz="1200" b="1" dirty="0">
                <a:solidFill>
                  <a:srgbClr val="7030A0"/>
                </a:solidFill>
                <a:ea typeface="ＭＳ Ｐゴシック" pitchFamily="34" charset="-128"/>
              </a:rPr>
              <a:t>±120 €</a:t>
            </a: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981200" y="2659062"/>
            <a:ext cx="9112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s-ES" sz="1100" b="0" kern="0" dirty="0" err="1">
                <a:solidFill>
                  <a:srgbClr val="7030A0"/>
                </a:solidFill>
                <a:latin typeface="Arial"/>
              </a:rPr>
              <a:t>Precio</a:t>
            </a:r>
            <a:r>
              <a:rPr lang="en-GB" altLang="es-ES" sz="1100" b="0" kern="0" dirty="0">
                <a:solidFill>
                  <a:srgbClr val="7030A0"/>
                </a:solidFill>
                <a:latin typeface="Arial"/>
              </a:rPr>
              <a:t> </a:t>
            </a:r>
            <a:r>
              <a:rPr lang="en-GB" altLang="es-ES" sz="1100" b="0" kern="0" dirty="0" err="1">
                <a:solidFill>
                  <a:srgbClr val="7030A0"/>
                </a:solidFill>
                <a:latin typeface="Arial"/>
              </a:rPr>
              <a:t>mínimo</a:t>
            </a:r>
            <a:r>
              <a:rPr lang="en-GB" altLang="es-ES" sz="1100" b="0" kern="0" dirty="0">
                <a:solidFill>
                  <a:srgbClr val="7030A0"/>
                </a:solidFill>
                <a:latin typeface="Arial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s-ES" sz="1200" kern="0" dirty="0">
                <a:solidFill>
                  <a:srgbClr val="7030A0"/>
                </a:solidFill>
                <a:latin typeface="Arial"/>
              </a:rPr>
              <a:t>±99€</a:t>
            </a:r>
          </a:p>
        </p:txBody>
      </p:sp>
      <p:sp>
        <p:nvSpPr>
          <p:cNvPr id="12" name="Line 61"/>
          <p:cNvSpPr>
            <a:spLocks noChangeShapeType="1"/>
          </p:cNvSpPr>
          <p:nvPr/>
        </p:nvSpPr>
        <p:spPr bwMode="auto">
          <a:xfrm flipH="1">
            <a:off x="5410200" y="2343150"/>
            <a:ext cx="152400" cy="779245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b="1" kern="0" dirty="0">
              <a:solidFill>
                <a:srgbClr val="7030A0"/>
              </a:solidFill>
              <a:ea typeface="MS PGothic" pitchFamily="34" charset="-128"/>
            </a:endParaRPr>
          </a:p>
        </p:txBody>
      </p:sp>
      <p:sp>
        <p:nvSpPr>
          <p:cNvPr id="13" name="Line 61"/>
          <p:cNvSpPr>
            <a:spLocks noChangeShapeType="1"/>
          </p:cNvSpPr>
          <p:nvPr/>
        </p:nvSpPr>
        <p:spPr bwMode="auto">
          <a:xfrm flipH="1">
            <a:off x="4214811" y="1962150"/>
            <a:ext cx="204788" cy="105073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b="1" kern="0" dirty="0">
              <a:solidFill>
                <a:srgbClr val="7030A0"/>
              </a:solidFill>
              <a:ea typeface="MS PGothic" pitchFamily="34" charset="-128"/>
            </a:endParaRPr>
          </a:p>
        </p:txBody>
      </p:sp>
      <p:sp>
        <p:nvSpPr>
          <p:cNvPr id="14" name="Line 61"/>
          <p:cNvSpPr>
            <a:spLocks noChangeShapeType="1"/>
          </p:cNvSpPr>
          <p:nvPr/>
        </p:nvSpPr>
        <p:spPr bwMode="auto">
          <a:xfrm flipH="1">
            <a:off x="3352800" y="2941637"/>
            <a:ext cx="194994" cy="46831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b="1" kern="0" dirty="0">
              <a:solidFill>
                <a:srgbClr val="4A4D55"/>
              </a:solidFill>
              <a:ea typeface="MS PGothic" pitchFamily="34" charset="-128"/>
            </a:endParaRPr>
          </a:p>
        </p:txBody>
      </p:sp>
      <p:sp>
        <p:nvSpPr>
          <p:cNvPr id="17" name="36 Rectángulo"/>
          <p:cNvSpPr/>
          <p:nvPr/>
        </p:nvSpPr>
        <p:spPr>
          <a:xfrm>
            <a:off x="531813" y="596900"/>
            <a:ext cx="7561262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800" dirty="0">
                <a:solidFill>
                  <a:srgbClr val="000000"/>
                </a:solidFill>
              </a:rPr>
              <a:t>En base a los precios mencionados en espontáneo (P.42, P.43, P.44 Y P.45)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74134" y="3827854"/>
            <a:ext cx="8305800" cy="730250"/>
            <a:chOff x="474134" y="3827854"/>
            <a:chExt cx="8305800" cy="730250"/>
          </a:xfrm>
        </p:grpSpPr>
        <p:sp>
          <p:nvSpPr>
            <p:cNvPr id="18" name="Rectangle 17"/>
            <p:cNvSpPr/>
            <p:nvPr/>
          </p:nvSpPr>
          <p:spPr>
            <a:xfrm>
              <a:off x="474134" y="3833282"/>
              <a:ext cx="8305800" cy="279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8998346"/>
                </p:ext>
              </p:extLst>
            </p:nvPr>
          </p:nvGraphicFramePr>
          <p:xfrm>
            <a:off x="736598" y="3827854"/>
            <a:ext cx="7835901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Worksheet" r:id="rId4" imgW="7651762" imgH="730338" progId="Excel.Sheet.8">
                    <p:embed/>
                  </p:oleObj>
                </mc:Choice>
                <mc:Fallback>
                  <p:oleObj name="Worksheet" r:id="rId4" imgW="7651762" imgH="730338" progId="Excel.Shee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36598" y="3827854"/>
                          <a:ext cx="7835901" cy="730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 rot="18106033">
            <a:off x="153530" y="4112466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70C0"/>
                </a:solidFill>
              </a:rPr>
              <a:t>Precio en €</a:t>
            </a:r>
          </a:p>
        </p:txBody>
      </p:sp>
      <p:sp>
        <p:nvSpPr>
          <p:cNvPr id="15" name="1 Rectángulo"/>
          <p:cNvSpPr/>
          <p:nvPr/>
        </p:nvSpPr>
        <p:spPr>
          <a:xfrm>
            <a:off x="3175002" y="1428750"/>
            <a:ext cx="2235197" cy="2895600"/>
          </a:xfrm>
          <a:prstGeom prst="rect">
            <a:avLst/>
          </a:prstGeom>
          <a:solidFill>
            <a:srgbClr val="B9E5FB">
              <a:alpha val="2313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9075" y="1054397"/>
            <a:ext cx="1524000" cy="92333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es-ES" sz="600" dirty="0">
                <a:solidFill>
                  <a:srgbClr val="0070C0"/>
                </a:solidFill>
              </a:rPr>
              <a:t>Precio mínimo: el mínimo que hay que poner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ES" sz="600" dirty="0">
                <a:solidFill>
                  <a:srgbClr val="0070C0"/>
                </a:solidFill>
              </a:rPr>
              <a:t>Precio  máximo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ES" sz="600" dirty="0">
                <a:solidFill>
                  <a:srgbClr val="0070C0"/>
                </a:solidFill>
              </a:rPr>
              <a:t>Precio óptimo: se reduce el % de personas que rechazan incrementos en el precio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ES" sz="600" dirty="0">
                <a:solidFill>
                  <a:srgbClr val="0070C0"/>
                </a:solidFill>
              </a:rPr>
              <a:t>Puno inferencia: precio en el que coinciden el % de personas que lo consideran caro y barato.</a:t>
            </a:r>
          </a:p>
        </p:txBody>
      </p:sp>
    </p:spTree>
    <p:extLst>
      <p:ext uri="{BB962C8B-B14F-4D97-AF65-F5344CB8AC3E}">
        <p14:creationId xmlns:p14="http://schemas.microsoft.com/office/powerpoint/2010/main" val="242728900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1" name="Rectangle 16"/>
          <p:cNvSpPr>
            <a:spLocks noChangeArrowheads="1"/>
          </p:cNvSpPr>
          <p:nvPr/>
        </p:nvSpPr>
        <p:spPr bwMode="auto">
          <a:xfrm>
            <a:off x="304800" y="4421981"/>
            <a:ext cx="8612187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lvl="0" indent="-88900">
              <a:spcBef>
                <a:spcPct val="25000"/>
              </a:spcBef>
              <a:buClr>
                <a:srgbClr val="3A5BC4"/>
              </a:buClr>
            </a:pPr>
            <a:r>
              <a:rPr lang="es-AR" sz="800" dirty="0">
                <a:solidFill>
                  <a:srgbClr val="616365"/>
                </a:solidFill>
              </a:rPr>
              <a:t>P.46 Por último, de los diferentes tipos de promociones que aparecen a continuación, ¿cuál influiría más en ti a la hora de  elegir un Córcega como destino para tus viajes? SUGERIDA. ÚNICA</a:t>
            </a:r>
          </a:p>
          <a:p>
            <a:pPr marL="88900" lvl="0" indent="-88900">
              <a:spcBef>
                <a:spcPct val="25000"/>
              </a:spcBef>
              <a:buClr>
                <a:srgbClr val="3A5BC4"/>
              </a:buClr>
            </a:pPr>
            <a:r>
              <a:rPr lang="es-AR" sz="800" dirty="0">
                <a:solidFill>
                  <a:srgbClr val="616365"/>
                </a:solidFill>
              </a:rPr>
              <a:t>P.46b  ¿Y en segundo lugar? ÚNICA</a:t>
            </a:r>
          </a:p>
          <a:p>
            <a:pPr marL="88900" lvl="0" indent="-88900">
              <a:spcBef>
                <a:spcPct val="25000"/>
              </a:spcBef>
              <a:buClr>
                <a:srgbClr val="3A5BC4"/>
              </a:buClr>
            </a:pPr>
            <a:r>
              <a:rPr lang="es-AR" sz="800" dirty="0">
                <a:solidFill>
                  <a:srgbClr val="616365"/>
                </a:solidFill>
              </a:rPr>
              <a:t>P.46c  ¿Y qué otras promociones te motivarían a elegir Córcega cómo destino? MÚLTIPLE</a:t>
            </a:r>
          </a:p>
        </p:txBody>
      </p:sp>
      <p:graphicFrame>
        <p:nvGraphicFramePr>
          <p:cNvPr id="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566022"/>
              </p:ext>
            </p:extLst>
          </p:nvPr>
        </p:nvGraphicFramePr>
        <p:xfrm>
          <a:off x="1308100" y="1123950"/>
          <a:ext cx="7226300" cy="3183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629400" y="948467"/>
            <a:ext cx="8325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6"/>
                </a:solidFill>
              </a:rPr>
              <a:t>% Total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9413" y="117470"/>
            <a:ext cx="81549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ts val="800"/>
              </a:spcBef>
              <a:buClr>
                <a:srgbClr val="5F5F5F"/>
              </a:buClr>
            </a:pPr>
            <a:r>
              <a:rPr lang="es-ES" sz="1600" b="1" dirty="0">
                <a:solidFill>
                  <a:schemeClr val="accent6"/>
                </a:solidFill>
              </a:rPr>
              <a:t>El descuento en precio es el tipo de promoción preferida (de los sugeridos). A continuación estarían el descuento por número de noches y la pensión completa al precio de media pensión.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09600" y="4185241"/>
            <a:ext cx="18669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616365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defRPr sz="2000">
                <a:latin typeface="Arial" charset="0"/>
              </a:defRPr>
            </a:lvl2pPr>
            <a:lvl3pPr marL="1143000" indent="-228600">
              <a:defRPr sz="2000">
                <a:latin typeface="Arial" charset="0"/>
              </a:defRPr>
            </a:lvl3pPr>
            <a:lvl4pPr marL="1600200" indent="-228600">
              <a:defRPr sz="2000">
                <a:latin typeface="Arial" charset="0"/>
              </a:defRPr>
            </a:lvl4pPr>
            <a:lvl5pPr marL="2057400" indent="-228600">
              <a:defRPr sz="2000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en-GB" dirty="0"/>
              <a:t>Base</a:t>
            </a:r>
            <a:r>
              <a:rPr lang="es-ES_tradnl" dirty="0"/>
              <a:t> Total: (658)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279037" y="3133695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&gt;50% 46-65 años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5200" y="3964015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&gt;28% Hombre</a:t>
            </a:r>
          </a:p>
          <a:p>
            <a:r>
              <a:rPr lang="es-AR" sz="700" b="1" dirty="0">
                <a:solidFill>
                  <a:srgbClr val="00B050"/>
                </a:solidFill>
              </a:rPr>
              <a:t>&gt;34% 31-45 años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15200" y="356235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&gt;38% 18-30 años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49463"/>
              </p:ext>
            </p:extLst>
          </p:nvPr>
        </p:nvGraphicFramePr>
        <p:xfrm>
          <a:off x="6896100" y="1378629"/>
          <a:ext cx="419100" cy="2879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3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3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3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3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3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315200" y="1914495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>
                <a:solidFill>
                  <a:srgbClr val="00B050"/>
                </a:solidFill>
              </a:rPr>
              <a:t>&gt;63% 46-65 años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04800" y="1102355"/>
            <a:ext cx="1634065" cy="437043"/>
          </a:xfrm>
          <a:prstGeom prst="rect">
            <a:avLst/>
          </a:prstGeom>
          <a:solidFill>
            <a:schemeClr val="bg1">
              <a:lumMod val="95000"/>
              <a:alpha val="8500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50000"/>
              </a:spcBef>
              <a:buClr>
                <a:srgbClr val="FF8300"/>
              </a:buClr>
              <a:buFont typeface="Wingdings" pitchFamily="2" charset="2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PROMOCIONES QUE INFLUYEN</a:t>
            </a:r>
          </a:p>
        </p:txBody>
      </p:sp>
    </p:spTree>
    <p:extLst>
      <p:ext uri="{BB962C8B-B14F-4D97-AF65-F5344CB8AC3E}">
        <p14:creationId xmlns:p14="http://schemas.microsoft.com/office/powerpoint/2010/main" val="14645994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/>
          </p:cNvSpPr>
          <p:nvPr/>
        </p:nvSpPr>
        <p:spPr bwMode="auto">
          <a:xfrm>
            <a:off x="407766" y="209550"/>
            <a:ext cx="8610600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pPr>
              <a:lnSpc>
                <a:spcPct val="95000"/>
              </a:lnSpc>
            </a:pPr>
            <a:r>
              <a:rPr lang="en-US" sz="2800" b="1" dirty="0">
                <a:solidFill>
                  <a:srgbClr val="000000"/>
                </a:solidFill>
                <a:ea typeface="ＭＳ Ｐゴシック" pitchFamily="34" charset="-128"/>
              </a:rPr>
              <a:t>FASE CONTACTOS: </a:t>
            </a:r>
            <a:r>
              <a:rPr lang="en-US" sz="2800" b="1" dirty="0" err="1">
                <a:solidFill>
                  <a:srgbClr val="000000"/>
                </a:solidFill>
                <a:ea typeface="ＭＳ Ｐゴシック" pitchFamily="34" charset="-128"/>
              </a:rPr>
              <a:t>Distribución</a:t>
            </a:r>
            <a:r>
              <a:rPr lang="en-US" sz="2800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ＭＳ Ｐゴシック" pitchFamily="34" charset="-128"/>
              </a:rPr>
              <a:t>muestra</a:t>
            </a:r>
            <a:endParaRPr lang="en-US" sz="28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97155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 algn="just">
              <a:buFont typeface="Arial" pitchFamily="34" charset="0"/>
              <a:buChar char="•"/>
            </a:pPr>
            <a:r>
              <a:rPr lang="es-ES" sz="1200" b="1" dirty="0">
                <a:cs typeface="Times New Roman" pitchFamily="18" charset="0"/>
              </a:rPr>
              <a:t>Fase de contactos</a:t>
            </a:r>
            <a:r>
              <a:rPr lang="es-ES" sz="1200" dirty="0">
                <a:cs typeface="Times New Roman" pitchFamily="18" charset="0"/>
              </a:rPr>
              <a:t>. Se han realizado 803 entrevistas Online, distribuidas por sexo, tramos de edad y provincia en base a la población española (Datos INE).</a:t>
            </a:r>
          </a:p>
          <a:p>
            <a:pPr marL="179388" lvl="1" indent="-179388" algn="just">
              <a:buFont typeface="Arial" pitchFamily="34" charset="0"/>
              <a:buChar char="•"/>
            </a:pPr>
            <a:endParaRPr lang="es-ES" sz="1200" dirty="0">
              <a:cs typeface="Times New Roman" pitchFamily="18" charset="0"/>
            </a:endParaRPr>
          </a:p>
          <a:p>
            <a:pPr marL="179388" lvl="1" indent="-179388" algn="just">
              <a:buFont typeface="Arial" pitchFamily="34" charset="0"/>
              <a:buChar char="•"/>
            </a:pPr>
            <a:endParaRPr lang="es-ES" sz="1200" dirty="0">
              <a:cs typeface="Times New Roman" pitchFamily="18" charset="0"/>
            </a:endParaRPr>
          </a:p>
          <a:p>
            <a:pPr marL="0" lvl="1" algn="just"/>
            <a:endParaRPr lang="es-ES" sz="1200" dirty="0"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03589"/>
              </p:ext>
            </p:extLst>
          </p:nvPr>
        </p:nvGraphicFramePr>
        <p:xfrm>
          <a:off x="1253621" y="1733550"/>
          <a:ext cx="691889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4" imgW="4927699" imgH="927012" progId="Excel.Sheet.12">
                  <p:embed/>
                </p:oleObj>
              </mc:Choice>
              <mc:Fallback>
                <p:oleObj name="Worksheet" r:id="rId4" imgW="4927699" imgH="927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3621" y="1733550"/>
                        <a:ext cx="6918890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8616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1800820"/>
            <a:ext cx="9216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 Black" panose="020B0A04020102020204" pitchFamily="34" charset="0"/>
              </a:rPr>
              <a:t>4. CONCLUSIONES</a:t>
            </a:r>
          </a:p>
        </p:txBody>
      </p:sp>
      <p:sp>
        <p:nvSpPr>
          <p:cNvPr id="7" name="Rounded Rectangle 13"/>
          <p:cNvSpPr/>
          <p:nvPr/>
        </p:nvSpPr>
        <p:spPr>
          <a:xfrm>
            <a:off x="1585376" y="3176599"/>
            <a:ext cx="5693734" cy="30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cxnSp>
        <p:nvCxnSpPr>
          <p:cNvPr id="8" name="Straight Connector 16"/>
          <p:cNvCxnSpPr/>
          <p:nvPr/>
        </p:nvCxnSpPr>
        <p:spPr>
          <a:xfrm>
            <a:off x="1645223" y="1415430"/>
            <a:ext cx="56356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04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924" y="57150"/>
            <a:ext cx="82075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u="sng" dirty="0">
                <a:solidFill>
                  <a:srgbClr val="002060"/>
                </a:solidFill>
              </a:rPr>
              <a:t>INCIDENCIA DE LOS VIAJES MADRID Y BARCELONA</a:t>
            </a:r>
          </a:p>
          <a:p>
            <a:pPr algn="just"/>
            <a:endParaRPr lang="es-ES" sz="1400" dirty="0">
              <a:solidFill>
                <a:srgbClr val="00AEEF"/>
              </a:solidFill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</a:rPr>
              <a:t>El </a:t>
            </a:r>
            <a:r>
              <a:rPr lang="es-ES" sz="1200" b="1" dirty="0">
                <a:solidFill>
                  <a:srgbClr val="0070C0"/>
                </a:solidFill>
              </a:rPr>
              <a:t>85% de los residentes </a:t>
            </a:r>
            <a:r>
              <a:rPr lang="es-ES" sz="1200" dirty="0">
                <a:solidFill>
                  <a:srgbClr val="000000"/>
                </a:solidFill>
              </a:rPr>
              <a:t>en Madrid y Barcelona (y su entorno de influencia) </a:t>
            </a:r>
            <a:r>
              <a:rPr lang="es-ES" sz="1200" b="1" dirty="0">
                <a:solidFill>
                  <a:srgbClr val="0070C0"/>
                </a:solidFill>
              </a:rPr>
              <a:t>han viajado por España en el último año </a:t>
            </a:r>
            <a:r>
              <a:rPr lang="es-ES" sz="1200" dirty="0">
                <a:solidFill>
                  <a:srgbClr val="000000"/>
                </a:solidFill>
              </a:rPr>
              <a:t>(durmiendo al menos 1 noche fuera de sus hogar). De media han realizado </a:t>
            </a:r>
            <a:r>
              <a:rPr lang="es-ES" sz="1200" b="1" dirty="0">
                <a:solidFill>
                  <a:srgbClr val="0070C0"/>
                </a:solidFill>
              </a:rPr>
              <a:t>3 viajes, </a:t>
            </a:r>
            <a:r>
              <a:rPr lang="es-ES" sz="1200" dirty="0">
                <a:solidFill>
                  <a:srgbClr val="000000"/>
                </a:solidFill>
              </a:rPr>
              <a:t>sobre todo a </a:t>
            </a:r>
            <a:r>
              <a:rPr lang="es-ES" sz="1200" b="1" dirty="0">
                <a:solidFill>
                  <a:srgbClr val="0070C0"/>
                </a:solidFill>
              </a:rPr>
              <a:t>Andalucía, Cataluña y Comunidad Valenciana</a:t>
            </a:r>
            <a:r>
              <a:rPr lang="es-ES" sz="1200" dirty="0">
                <a:solidFill>
                  <a:srgbClr val="000000"/>
                </a:solidFill>
              </a:rPr>
              <a:t>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Al extranjero </a:t>
            </a:r>
            <a:r>
              <a:rPr lang="es-ES" sz="1200" dirty="0">
                <a:solidFill>
                  <a:srgbClr val="000000"/>
                </a:solidFill>
              </a:rPr>
              <a:t>han viajado un </a:t>
            </a:r>
            <a:r>
              <a:rPr lang="es-ES" sz="1200" b="1" dirty="0">
                <a:solidFill>
                  <a:srgbClr val="0070C0"/>
                </a:solidFill>
              </a:rPr>
              <a:t>61%</a:t>
            </a:r>
            <a:r>
              <a:rPr lang="es-ES" sz="1200" dirty="0">
                <a:solidFill>
                  <a:srgbClr val="000000"/>
                </a:solidFill>
              </a:rPr>
              <a:t>, una media de </a:t>
            </a:r>
            <a:r>
              <a:rPr lang="es-ES" sz="1200" b="1" dirty="0">
                <a:solidFill>
                  <a:srgbClr val="0070C0"/>
                </a:solidFill>
              </a:rPr>
              <a:t>2 veces</a:t>
            </a:r>
            <a:r>
              <a:rPr lang="es-ES" sz="1200" dirty="0">
                <a:solidFill>
                  <a:srgbClr val="000000"/>
                </a:solidFill>
              </a:rPr>
              <a:t>, sobre todo a </a:t>
            </a:r>
            <a:r>
              <a:rPr lang="es-ES" sz="1200" b="1" dirty="0">
                <a:solidFill>
                  <a:srgbClr val="0070C0"/>
                </a:solidFill>
              </a:rPr>
              <a:t>Francia e Italia</a:t>
            </a:r>
            <a:r>
              <a:rPr lang="es-ES" sz="1200" dirty="0">
                <a:solidFill>
                  <a:srgbClr val="000000"/>
                </a:solidFill>
              </a:rPr>
              <a:t>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</a:rPr>
              <a:t>El </a:t>
            </a:r>
            <a:r>
              <a:rPr lang="es-ES" sz="1200" b="1" dirty="0">
                <a:solidFill>
                  <a:srgbClr val="0070C0"/>
                </a:solidFill>
              </a:rPr>
              <a:t>59% afirma hacer visitado islas del Mediterráneo al menos 1 vez en su vida</a:t>
            </a:r>
            <a:r>
              <a:rPr lang="es-ES" sz="1200" dirty="0">
                <a:solidFill>
                  <a:srgbClr val="000000"/>
                </a:solidFill>
              </a:rPr>
              <a:t>, siendo la incidencia en el último año del </a:t>
            </a:r>
            <a:r>
              <a:rPr lang="es-ES" sz="1200" b="1" dirty="0">
                <a:solidFill>
                  <a:srgbClr val="0070C0"/>
                </a:solidFill>
              </a:rPr>
              <a:t>14%.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</a:rPr>
              <a:t>Apenas un 6</a:t>
            </a:r>
            <a:r>
              <a:rPr lang="es-ES" sz="1200" b="1" dirty="0">
                <a:solidFill>
                  <a:srgbClr val="0070C0"/>
                </a:solidFill>
              </a:rPr>
              <a:t>% ha acudido a Córcega alguna vez</a:t>
            </a:r>
            <a:r>
              <a:rPr lang="es-ES" sz="1200" dirty="0">
                <a:solidFill>
                  <a:srgbClr val="000000"/>
                </a:solidFill>
              </a:rPr>
              <a:t>, siendo la incidencia en el último año </a:t>
            </a:r>
            <a:r>
              <a:rPr lang="es-ES" sz="1200" b="1" dirty="0">
                <a:solidFill>
                  <a:srgbClr val="0070C0"/>
                </a:solidFill>
              </a:rPr>
              <a:t>menos del 2%.</a:t>
            </a:r>
            <a:endParaRPr lang="es-AR" sz="12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436495"/>
            <a:ext cx="838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u="sng" dirty="0">
                <a:solidFill>
                  <a:srgbClr val="002060"/>
                </a:solidFill>
              </a:rPr>
              <a:t>CARACTERÍSTICAS DE LOS VIAJES</a:t>
            </a:r>
          </a:p>
          <a:p>
            <a:pPr algn="just"/>
            <a:endParaRPr lang="es-ES" sz="1200" dirty="0">
              <a:solidFill>
                <a:schemeClr val="accent1"/>
              </a:solidFill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200" dirty="0"/>
              <a:t>Los viajes al extranjero o a las islas del Mediterráneo son sobre todo de </a:t>
            </a:r>
            <a:r>
              <a:rPr lang="es-ES" sz="1200" b="1" dirty="0">
                <a:solidFill>
                  <a:srgbClr val="0070C0"/>
                </a:solidFill>
              </a:rPr>
              <a:t>ocio y vacaciones</a:t>
            </a:r>
            <a:r>
              <a:rPr lang="es-ES" sz="1200" dirty="0"/>
              <a:t>, con una duración promedio de </a:t>
            </a:r>
            <a:r>
              <a:rPr lang="es-ES" sz="1200" b="1" dirty="0">
                <a:solidFill>
                  <a:srgbClr val="0070C0"/>
                </a:solidFill>
              </a:rPr>
              <a:t>8 días</a:t>
            </a:r>
            <a:r>
              <a:rPr lang="es-ES" sz="1200" dirty="0"/>
              <a:t>. En general, son viajes que se hacen </a:t>
            </a:r>
            <a:r>
              <a:rPr lang="es-ES" sz="1200" b="1" dirty="0">
                <a:solidFill>
                  <a:srgbClr val="0070C0"/>
                </a:solidFill>
              </a:rPr>
              <a:t>en avión</a:t>
            </a:r>
            <a:r>
              <a:rPr lang="es-ES" sz="1200" dirty="0"/>
              <a:t>.</a:t>
            </a:r>
            <a:endParaRPr lang="es-AR" sz="1200" dirty="0"/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200" dirty="0"/>
              <a:t>8 de cada 10 afirma haber </a:t>
            </a:r>
            <a:r>
              <a:rPr lang="es-ES" sz="1200" b="1" dirty="0">
                <a:solidFill>
                  <a:srgbClr val="0070C0"/>
                </a:solidFill>
              </a:rPr>
              <a:t>buscado información </a:t>
            </a:r>
            <a:r>
              <a:rPr lang="es-ES" sz="1200" dirty="0"/>
              <a:t>sobre el destino durante la planificación del viaje, principalmente a través de </a:t>
            </a:r>
            <a:r>
              <a:rPr lang="es-ES" sz="1200" b="1" dirty="0">
                <a:solidFill>
                  <a:srgbClr val="0070C0"/>
                </a:solidFill>
              </a:rPr>
              <a:t>internet (sobre todo en portales y web de hoteles</a:t>
            </a:r>
            <a:r>
              <a:rPr lang="es-ES" sz="1200" dirty="0"/>
              <a:t>). </a:t>
            </a:r>
            <a:endParaRPr lang="es-AR" sz="1200" dirty="0"/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200" dirty="0"/>
              <a:t>7 de cada 10 </a:t>
            </a:r>
            <a:r>
              <a:rPr lang="es-ES" sz="1200" b="1" dirty="0">
                <a:solidFill>
                  <a:srgbClr val="0070C0"/>
                </a:solidFill>
              </a:rPr>
              <a:t>no ha realizado reserva de un paquete turístico</a:t>
            </a:r>
            <a:r>
              <a:rPr lang="es-ES" sz="1200" dirty="0"/>
              <a:t>, sino que reservan t</a:t>
            </a:r>
            <a:r>
              <a:rPr lang="es-ES" sz="1200" b="1" dirty="0">
                <a:solidFill>
                  <a:srgbClr val="0070C0"/>
                </a:solidFill>
              </a:rPr>
              <a:t>ransporte y alojamiento por separado, en general por Internet</a:t>
            </a:r>
            <a:r>
              <a:rPr lang="es-ES" sz="1200" dirty="0"/>
              <a:t>. Esta reserva se realiza con una </a:t>
            </a:r>
            <a:r>
              <a:rPr lang="es-ES" sz="1200" b="1" dirty="0">
                <a:solidFill>
                  <a:srgbClr val="0070C0"/>
                </a:solidFill>
              </a:rPr>
              <a:t>antelación de entre 1 y 4 meses</a:t>
            </a:r>
            <a:r>
              <a:rPr lang="es-ES" sz="1200" dirty="0"/>
              <a:t>. </a:t>
            </a:r>
            <a:endParaRPr lang="es-AR" sz="1200" dirty="0"/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200" dirty="0"/>
              <a:t>La elección del destino del viaje suele </a:t>
            </a:r>
            <a:r>
              <a:rPr lang="es-ES" sz="1200" b="1" dirty="0">
                <a:solidFill>
                  <a:srgbClr val="0070C0"/>
                </a:solidFill>
              </a:rPr>
              <a:t>ser conjunta, principalmente por la pareja</a:t>
            </a:r>
            <a:r>
              <a:rPr lang="es-ES" sz="1200" dirty="0"/>
              <a:t>.</a:t>
            </a:r>
            <a:endParaRPr lang="es-AR" sz="1200" dirty="0"/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Conocer nuevos lugares y el atractivo turístico </a:t>
            </a:r>
            <a:r>
              <a:rPr lang="es-ES" sz="1200" dirty="0"/>
              <a:t>son los principales motivos para elegir el destino del viaje. 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9258957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475" y="361950"/>
            <a:ext cx="76295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u="sng" dirty="0">
                <a:solidFill>
                  <a:srgbClr val="002060"/>
                </a:solidFill>
              </a:rPr>
              <a:t>VALORACIÓN DEL VIAJE</a:t>
            </a:r>
          </a:p>
          <a:p>
            <a:pPr algn="just"/>
            <a:endParaRPr lang="es-ES" sz="1200" dirty="0">
              <a:solidFill>
                <a:schemeClr val="accent1"/>
              </a:solidFill>
            </a:endParaRPr>
          </a:p>
          <a:p>
            <a:pPr algn="just"/>
            <a:endParaRPr lang="es-AR" sz="1200" dirty="0"/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El viaje realizado en el último año </a:t>
            </a:r>
            <a:r>
              <a:rPr lang="es-AR" sz="1200" b="1" dirty="0">
                <a:solidFill>
                  <a:srgbClr val="0070C0"/>
                </a:solidFill>
              </a:rPr>
              <a:t>se valora muy bien </a:t>
            </a:r>
            <a:r>
              <a:rPr lang="es-AR" sz="1200" dirty="0"/>
              <a:t>(1 de cada 2 lo valora con 5 puntos, el máximo de la escala). Entre los diferentes aspectos analizados, el </a:t>
            </a:r>
            <a:r>
              <a:rPr lang="es-AR" sz="1200" b="1" dirty="0">
                <a:solidFill>
                  <a:srgbClr val="0070C0"/>
                </a:solidFill>
              </a:rPr>
              <a:t>interés turístico, la acogida y la facilidad para llegar al destino </a:t>
            </a:r>
            <a:r>
              <a:rPr lang="es-AR" sz="1200" dirty="0"/>
              <a:t>son los mejor valorados.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El </a:t>
            </a:r>
            <a:r>
              <a:rPr lang="es-AR" sz="1200" b="1" dirty="0">
                <a:solidFill>
                  <a:srgbClr val="0070C0"/>
                </a:solidFill>
              </a:rPr>
              <a:t>12% declara que no volvería</a:t>
            </a:r>
            <a:r>
              <a:rPr lang="es-AR" sz="1200" dirty="0"/>
              <a:t> a visitar el destino al que viajó, principalmente porque </a:t>
            </a:r>
            <a:r>
              <a:rPr lang="es-AR" sz="1200" b="1" dirty="0">
                <a:solidFill>
                  <a:srgbClr val="0070C0"/>
                </a:solidFill>
              </a:rPr>
              <a:t>les gustaría descubrir otros destinos.</a:t>
            </a:r>
          </a:p>
          <a:p>
            <a:pPr lvl="0" algn="just"/>
            <a:endParaRPr lang="es-ES" b="1" dirty="0">
              <a:solidFill>
                <a:srgbClr val="00AEEF"/>
              </a:solidFill>
            </a:endParaRPr>
          </a:p>
          <a:p>
            <a:pPr lvl="0" algn="just"/>
            <a:r>
              <a:rPr lang="es-ES" sz="1600" b="1" u="sng" dirty="0">
                <a:solidFill>
                  <a:srgbClr val="002060"/>
                </a:solidFill>
              </a:rPr>
              <a:t>VALORACIÓN DEL VIAJE A CÓRCEGA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AR" sz="1200" dirty="0"/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Entre los que han viajado a Córcega en algún momento, destacan el </a:t>
            </a:r>
            <a:r>
              <a:rPr lang="es-AR" sz="1200" b="1" dirty="0">
                <a:solidFill>
                  <a:srgbClr val="0070C0"/>
                </a:solidFill>
              </a:rPr>
              <a:t>clima, la playa y los paisajes como los aspectos</a:t>
            </a:r>
            <a:r>
              <a:rPr lang="es-AR" sz="1200" dirty="0"/>
              <a:t> que le llevaron a elegir el destino. 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Este viaje se valora de forma </a:t>
            </a:r>
            <a:r>
              <a:rPr lang="es-AR" sz="1200" b="1" dirty="0">
                <a:solidFill>
                  <a:srgbClr val="0070C0"/>
                </a:solidFill>
              </a:rPr>
              <a:t>muy positiva</a:t>
            </a:r>
            <a:r>
              <a:rPr lang="es-AR" sz="1200" dirty="0"/>
              <a:t>, destacando el </a:t>
            </a:r>
            <a:r>
              <a:rPr lang="es-AR" sz="1200" b="1" dirty="0">
                <a:solidFill>
                  <a:srgbClr val="0070C0"/>
                </a:solidFill>
              </a:rPr>
              <a:t>interés turístico y la información recibida en destino </a:t>
            </a:r>
            <a:r>
              <a:rPr lang="es-AR" sz="1200" dirty="0"/>
              <a:t>como los aspectos con mejor valoración.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El </a:t>
            </a:r>
            <a:r>
              <a:rPr lang="es-AR" sz="1200" b="1" dirty="0">
                <a:solidFill>
                  <a:srgbClr val="0070C0"/>
                </a:solidFill>
              </a:rPr>
              <a:t>20% no tiene pensado volver </a:t>
            </a:r>
            <a:r>
              <a:rPr lang="es-AR" sz="1200" dirty="0"/>
              <a:t>a la isla, simplemente porque </a:t>
            </a:r>
            <a:r>
              <a:rPr lang="es-AR" sz="1200" b="1" dirty="0">
                <a:solidFill>
                  <a:srgbClr val="0070C0"/>
                </a:solidFill>
              </a:rPr>
              <a:t>les gustaría descubrir otros destinos</a:t>
            </a:r>
            <a:r>
              <a:rPr lang="es-A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7196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5" y="133350"/>
            <a:ext cx="84677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600" b="1" u="sng" dirty="0">
                <a:solidFill>
                  <a:srgbClr val="002060"/>
                </a:solidFill>
              </a:rPr>
              <a:t>CONSIDERACIÓN DE  CÓRCEGA COMO DESTINO VACACIONAL</a:t>
            </a:r>
          </a:p>
          <a:p>
            <a:pPr algn="just"/>
            <a:endParaRPr lang="es-ES" sz="1200" dirty="0">
              <a:solidFill>
                <a:schemeClr val="accent1"/>
              </a:solidFill>
            </a:endParaRPr>
          </a:p>
          <a:p>
            <a:pPr algn="just"/>
            <a:endParaRPr lang="es-AR" sz="1200" dirty="0"/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b="1" dirty="0">
                <a:solidFill>
                  <a:srgbClr val="0070C0"/>
                </a:solidFill>
              </a:rPr>
              <a:t>4 de cada 10 </a:t>
            </a:r>
            <a:r>
              <a:rPr lang="es-AR" sz="1200" dirty="0"/>
              <a:t>se declaran </a:t>
            </a:r>
            <a:r>
              <a:rPr lang="es-AR" sz="1200" b="1" dirty="0">
                <a:solidFill>
                  <a:srgbClr val="0070C0"/>
                </a:solidFill>
              </a:rPr>
              <a:t>bastante o muy interesados en visitar Córcega</a:t>
            </a:r>
            <a:r>
              <a:rPr lang="es-AR" sz="1200" dirty="0"/>
              <a:t>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De esta isla esperan sobre todo </a:t>
            </a:r>
            <a:r>
              <a:rPr lang="es-AR" sz="1200" b="1" dirty="0">
                <a:solidFill>
                  <a:srgbClr val="0070C0"/>
                </a:solidFill>
              </a:rPr>
              <a:t>belleza en los paisajes, buenas playas, buen clima y una gastronomía local. </a:t>
            </a:r>
          </a:p>
          <a:p>
            <a:pPr marL="177800" algn="just">
              <a:spcAft>
                <a:spcPts val="1200"/>
              </a:spcAft>
            </a:pPr>
            <a:r>
              <a:rPr lang="es-AR" sz="1200" dirty="0"/>
              <a:t>Estos aspectos, junto con los </a:t>
            </a:r>
            <a:r>
              <a:rPr lang="es-AR" sz="1200" b="1" dirty="0">
                <a:solidFill>
                  <a:srgbClr val="0070C0"/>
                </a:solidFill>
              </a:rPr>
              <a:t>lugares diferentes / con encanto y la tranquilidad </a:t>
            </a:r>
            <a:r>
              <a:rPr lang="es-AR" sz="1200" dirty="0"/>
              <a:t>con los principales drivers que les harían decidirse por este destino.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Córcega tiene un </a:t>
            </a:r>
            <a:r>
              <a:rPr lang="es-AR" sz="1200" b="1" dirty="0">
                <a:solidFill>
                  <a:srgbClr val="0070C0"/>
                </a:solidFill>
              </a:rPr>
              <a:t>posicionamiento parecido a Baleares y Cerdeña </a:t>
            </a:r>
            <a:r>
              <a:rPr lang="es-AR" sz="1200" dirty="0"/>
              <a:t>en los aspectos analizados, si bien Baleares destaca sobre ellas en:</a:t>
            </a:r>
          </a:p>
          <a:p>
            <a:pPr marL="628650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Facilidad para llegar desde el lugar de residencia </a:t>
            </a:r>
          </a:p>
          <a:p>
            <a:pPr marL="628650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Ambiente nocturno.</a:t>
            </a:r>
          </a:p>
          <a:p>
            <a:pPr marL="628650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AR" sz="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b="1" dirty="0">
                <a:solidFill>
                  <a:srgbClr val="0070C0"/>
                </a:solidFill>
              </a:rPr>
              <a:t>Entre los que NO han ido a Córcega, 1 de cada 3 no se ha planteado nunca Córcega </a:t>
            </a:r>
            <a:r>
              <a:rPr lang="es-AR" sz="1200" dirty="0"/>
              <a:t>como destino vacacional. Los principales frenos identificados son la </a:t>
            </a:r>
            <a:r>
              <a:rPr lang="es-AR" sz="1200" b="1" dirty="0">
                <a:solidFill>
                  <a:srgbClr val="0070C0"/>
                </a:solidFill>
              </a:rPr>
              <a:t>preferencia por otros destinos y el precio, que se percibe caro.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En el </a:t>
            </a:r>
            <a:r>
              <a:rPr lang="es-AR" sz="1200" u="sng" dirty="0"/>
              <a:t>supuesto de acudir a Córcega en algún momento</a:t>
            </a:r>
            <a:r>
              <a:rPr lang="es-AR" sz="1200" dirty="0"/>
              <a:t>, se plantean en mayor medida que sería un viaje:</a:t>
            </a:r>
          </a:p>
          <a:p>
            <a:pPr marL="628650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De una estancia de unos </a:t>
            </a:r>
            <a:r>
              <a:rPr lang="es-AR" sz="1200" b="1" dirty="0">
                <a:solidFill>
                  <a:srgbClr val="0070C0"/>
                </a:solidFill>
              </a:rPr>
              <a:t>6 días de media</a:t>
            </a:r>
          </a:p>
          <a:p>
            <a:pPr marL="628650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En </a:t>
            </a:r>
            <a:r>
              <a:rPr lang="es-AR" sz="1200" b="1" dirty="0">
                <a:solidFill>
                  <a:srgbClr val="0070C0"/>
                </a:solidFill>
              </a:rPr>
              <a:t>verano</a:t>
            </a:r>
          </a:p>
          <a:p>
            <a:pPr marL="628650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Acudirían en </a:t>
            </a:r>
            <a:r>
              <a:rPr lang="es-AR" sz="1200" b="1" dirty="0">
                <a:solidFill>
                  <a:srgbClr val="0070C0"/>
                </a:solidFill>
              </a:rPr>
              <a:t>avión</a:t>
            </a:r>
          </a:p>
          <a:p>
            <a:pPr marL="628650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Y </a:t>
            </a:r>
            <a:r>
              <a:rPr lang="es-AR" sz="1200" b="1" dirty="0">
                <a:solidFill>
                  <a:srgbClr val="0070C0"/>
                </a:solidFill>
              </a:rPr>
              <a:t>sin preferencia clara de la ciudad elegida</a:t>
            </a:r>
            <a:r>
              <a:rPr lang="es-AR" sz="1200" dirty="0"/>
              <a:t>, si bien Porto </a:t>
            </a:r>
            <a:r>
              <a:rPr lang="es-AR" sz="1200" dirty="0" err="1"/>
              <a:t>Vecchio</a:t>
            </a:r>
            <a:r>
              <a:rPr lang="es-AR" sz="1200" dirty="0"/>
              <a:t> es la más considerada.</a:t>
            </a:r>
          </a:p>
        </p:txBody>
      </p:sp>
    </p:spTree>
    <p:extLst>
      <p:ext uri="{BB962C8B-B14F-4D97-AF65-F5344CB8AC3E}">
        <p14:creationId xmlns:p14="http://schemas.microsoft.com/office/powerpoint/2010/main" val="25999220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5" y="326231"/>
            <a:ext cx="846772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600" b="1" u="sng" dirty="0">
                <a:solidFill>
                  <a:srgbClr val="002060"/>
                </a:solidFill>
              </a:rPr>
              <a:t>INTERÉS HACIA NUEVA AEROLÍNEA</a:t>
            </a:r>
          </a:p>
          <a:p>
            <a:pPr algn="just"/>
            <a:endParaRPr lang="es-ES" sz="1200" dirty="0">
              <a:solidFill>
                <a:schemeClr val="accent1"/>
              </a:solidFill>
            </a:endParaRPr>
          </a:p>
          <a:p>
            <a:pPr algn="just"/>
            <a:endParaRPr lang="es-AR" sz="1200" dirty="0"/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b="1" dirty="0">
                <a:solidFill>
                  <a:srgbClr val="0070C0"/>
                </a:solidFill>
              </a:rPr>
              <a:t>1 de cada 2 se plantearía Córcega como destino si existieran vuelos directos </a:t>
            </a:r>
            <a:r>
              <a:rPr lang="es-AR" sz="1200" dirty="0"/>
              <a:t>desde la provincia de residencia (o provincia de influencia).. La repetición del viaje </a:t>
            </a:r>
            <a:r>
              <a:rPr lang="es-AR" sz="1200" b="1" dirty="0">
                <a:solidFill>
                  <a:srgbClr val="0070C0"/>
                </a:solidFill>
              </a:rPr>
              <a:t>más de 1 vez al año se reduce al 1 de cada </a:t>
            </a:r>
            <a:r>
              <a:rPr lang="es-AR" sz="1200" dirty="0"/>
              <a:t>5. 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Se lo plantean tanto para </a:t>
            </a:r>
            <a:r>
              <a:rPr lang="es-AR" sz="1200" b="1" dirty="0">
                <a:solidFill>
                  <a:srgbClr val="0070C0"/>
                </a:solidFill>
              </a:rPr>
              <a:t>viajes de fin de semana – puentes como para viajes semanales o de mayor duración</a:t>
            </a:r>
            <a:r>
              <a:rPr lang="es-AR" sz="1200" dirty="0"/>
              <a:t>. Con independencia de la duración, las actividades más realizadas serían el </a:t>
            </a:r>
            <a:r>
              <a:rPr lang="es-AR" sz="1200" b="1" dirty="0">
                <a:solidFill>
                  <a:srgbClr val="0070C0"/>
                </a:solidFill>
              </a:rPr>
              <a:t>turismo de playa, la relajación, la gastronomía, hacer turismo o visitas culturales.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6 de cada 10 declara que la existencia de vuelo directo a Córcega </a:t>
            </a:r>
            <a:r>
              <a:rPr lang="es-AR" sz="1200" b="1" dirty="0">
                <a:solidFill>
                  <a:srgbClr val="0070C0"/>
                </a:solidFill>
              </a:rPr>
              <a:t>mejoraría la percepción </a:t>
            </a:r>
            <a:r>
              <a:rPr lang="es-AR" sz="1200" dirty="0"/>
              <a:t>que tienen de la isla.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b="1" dirty="0">
                <a:solidFill>
                  <a:srgbClr val="0070C0"/>
                </a:solidFill>
              </a:rPr>
              <a:t>Apenas un 3% declara que este vuelo directo tendría inconvenientes</a:t>
            </a:r>
            <a:r>
              <a:rPr lang="es-AR" sz="1200" dirty="0"/>
              <a:t>, principalmente porque perciben que el </a:t>
            </a:r>
            <a:r>
              <a:rPr lang="es-AR" sz="1200" b="1" dirty="0">
                <a:solidFill>
                  <a:srgbClr val="0070C0"/>
                </a:solidFill>
              </a:rPr>
              <a:t>precio del billete sería elevado. 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200" dirty="0"/>
              <a:t>De los diferentes tipos de promociones sugeridos, el </a:t>
            </a:r>
            <a:r>
              <a:rPr lang="es-AR" sz="1200" b="1" dirty="0">
                <a:solidFill>
                  <a:srgbClr val="0070C0"/>
                </a:solidFill>
              </a:rPr>
              <a:t>descuento en precio </a:t>
            </a:r>
            <a:r>
              <a:rPr lang="es-AR" sz="1200" dirty="0"/>
              <a:t>es el preferido. A continuación estaría el descuento por número de noches, la pensión completa al precio de media pensión y el desayuno gratis.</a:t>
            </a:r>
          </a:p>
          <a:p>
            <a:pPr marL="177800" lvl="0" indent="-1778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" sz="1200" dirty="0"/>
              <a:t>El </a:t>
            </a:r>
            <a:r>
              <a:rPr lang="es-ES" sz="1200" b="1" dirty="0">
                <a:solidFill>
                  <a:srgbClr val="0070C0"/>
                </a:solidFill>
              </a:rPr>
              <a:t>precio percibido para el </a:t>
            </a:r>
            <a:r>
              <a:rPr lang="es-ES" sz="1200" b="1" u="sng" dirty="0">
                <a:solidFill>
                  <a:srgbClr val="0070C0"/>
                </a:solidFill>
              </a:rPr>
              <a:t>vuelo directo de ida y vuelta a Córcega</a:t>
            </a:r>
            <a:r>
              <a:rPr lang="es-ES" sz="1200" u="sng" dirty="0"/>
              <a:t> </a:t>
            </a:r>
            <a:r>
              <a:rPr lang="es-ES" sz="1200" b="1" dirty="0">
                <a:solidFill>
                  <a:srgbClr val="0070C0"/>
                </a:solidFill>
              </a:rPr>
              <a:t>se sitúa en 180€</a:t>
            </a:r>
            <a:r>
              <a:rPr lang="es-ES" sz="1200" dirty="0"/>
              <a:t>, si bien a partir de 140  se empieza a considerar caro.</a:t>
            </a:r>
          </a:p>
          <a:p>
            <a:pPr marL="177800" lvl="0" indent="-1778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ES" sz="1200" dirty="0"/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" sz="1200" dirty="0"/>
              <a:t>De media, a </a:t>
            </a:r>
            <a:r>
              <a:rPr lang="es-ES" sz="1200" b="1" dirty="0">
                <a:solidFill>
                  <a:srgbClr val="0070C0"/>
                </a:solidFill>
              </a:rPr>
              <a:t>partir de 260€ el precio del vuelo es considerado tan caro, que no se compraría </a:t>
            </a:r>
            <a:r>
              <a:rPr lang="es-ES" sz="1200" dirty="0"/>
              <a:t>(pero a considerar que 1 de cada 2 considera que a partir de 200€ el vuelo es muy caro). </a:t>
            </a:r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" sz="1200" dirty="0"/>
              <a:t>A </a:t>
            </a:r>
            <a:r>
              <a:rPr lang="es-ES" sz="1200" b="1" dirty="0">
                <a:solidFill>
                  <a:srgbClr val="0070C0"/>
                </a:solidFill>
              </a:rPr>
              <a:t>200€ de media, se considera caro, pero se compraría.</a:t>
            </a:r>
          </a:p>
        </p:txBody>
      </p:sp>
    </p:spTree>
    <p:extLst>
      <p:ext uri="{BB962C8B-B14F-4D97-AF65-F5344CB8AC3E}">
        <p14:creationId xmlns:p14="http://schemas.microsoft.com/office/powerpoint/2010/main" val="41620722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01C7A98-7930-4DA4-8F40-85BDAADF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43125"/>
            <a:ext cx="8165465" cy="428625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CONCLUSIONS DE L´ETUDE EN FRANÇAIS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DF01A5-5A24-4580-AB69-EFCD442B3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868106"/>
            <a:ext cx="1177472" cy="2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254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CC1E7C-849C-4377-89AD-8D6E7209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32" y="152476"/>
            <a:ext cx="8165465" cy="428625"/>
          </a:xfrm>
        </p:spPr>
        <p:txBody>
          <a:bodyPr/>
          <a:lstStyle/>
          <a:p>
            <a:br>
              <a:rPr lang="es-ES" sz="1400" u="sng" dirty="0">
                <a:solidFill>
                  <a:srgbClr val="002060"/>
                </a:solidFill>
              </a:rPr>
            </a:br>
            <a:r>
              <a:rPr lang="es-ES" sz="1400" u="sng" dirty="0">
                <a:solidFill>
                  <a:srgbClr val="002060"/>
                </a:solidFill>
                <a:latin typeface="+mn-lt"/>
              </a:rPr>
              <a:t>PART DES VOYAGES DE MADRID ET DE BARCELONE</a:t>
            </a:r>
            <a:endParaRPr lang="es-ES" sz="1400" dirty="0">
              <a:latin typeface="+mn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C595E7-AE2B-40A1-9DA3-FCFDAF4BB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868106"/>
            <a:ext cx="1177472" cy="247344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E87333F-A980-4FB4-81D6-787216995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25" y="720495"/>
            <a:ext cx="8473440" cy="15042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100" b="1" dirty="0">
                <a:solidFill>
                  <a:srgbClr val="0070C0"/>
                </a:solidFill>
              </a:rPr>
              <a:t>85% des résidents </a:t>
            </a:r>
            <a:r>
              <a:rPr kumimoji="0" lang="fr-FR" altLang="es-ES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de Madrid et de Barcelone (et de leur environnement d'influence) </a:t>
            </a:r>
            <a:r>
              <a:rPr lang="fr-FR" altLang="es-ES" sz="1100" b="1" dirty="0">
                <a:solidFill>
                  <a:srgbClr val="0070C0"/>
                </a:solidFill>
              </a:rPr>
              <a:t>ont voyagé à travers l'Espagne au cours de la dernière année </a:t>
            </a:r>
            <a:r>
              <a:rPr kumimoji="0" lang="fr-FR" altLang="es-ES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(dormant au moins 1 nuit en dehors de leur domicile). En moyenne, ils ont effectué </a:t>
            </a:r>
            <a:r>
              <a:rPr kumimoji="0" lang="fr-FR" altLang="es-ES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3 voyages</a:t>
            </a:r>
            <a:r>
              <a:rPr kumimoji="0" lang="fr-FR" altLang="es-ES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notamment en </a:t>
            </a:r>
            <a:r>
              <a:rPr kumimoji="0" lang="fr-FR" altLang="es-ES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Andalousie, en Catalogne et dans la Communauté valencienne.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es-ES" sz="11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es-ES" sz="1100" b="1" dirty="0">
                <a:solidFill>
                  <a:srgbClr val="0070C0"/>
                </a:solidFill>
              </a:rPr>
              <a:t>61% </a:t>
            </a:r>
            <a:r>
              <a:rPr lang="fr-FR" altLang="es-ES" sz="1100" dirty="0">
                <a:solidFill>
                  <a:srgbClr val="222222"/>
                </a:solidFill>
              </a:rPr>
              <a:t>ont voyagé </a:t>
            </a:r>
            <a:r>
              <a:rPr lang="fr-FR" altLang="es-ES" sz="1100" b="1" dirty="0">
                <a:solidFill>
                  <a:srgbClr val="0070C0"/>
                </a:solidFill>
              </a:rPr>
              <a:t>à</a:t>
            </a:r>
            <a:r>
              <a:rPr kumimoji="0" lang="fr-FR" altLang="es-ES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l'étranger</a:t>
            </a:r>
            <a:r>
              <a:rPr kumimoji="0" lang="fr-FR" altLang="es-ES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en moyenne 2 fois, notamment en </a:t>
            </a:r>
            <a:r>
              <a:rPr lang="fr-FR" altLang="es-ES" sz="1100" b="1" dirty="0">
                <a:solidFill>
                  <a:srgbClr val="0070C0"/>
                </a:solidFill>
              </a:rPr>
              <a:t>France et en Italie.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es-ES" sz="1100" b="1" dirty="0">
              <a:solidFill>
                <a:srgbClr val="0070C0"/>
              </a:solidFill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100" b="1" dirty="0">
                <a:solidFill>
                  <a:srgbClr val="0070C0"/>
                </a:solidFill>
              </a:rPr>
              <a:t>59% affirment avoir visité les îles méditerranéennes au moins une fois dans leur vie, </a:t>
            </a:r>
            <a:r>
              <a:rPr kumimoji="0" lang="fr-FR" altLang="es-ES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soit14% au cours de l´année dernière.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es-ES" sz="11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es-ES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Seulement </a:t>
            </a:r>
            <a:r>
              <a:rPr kumimoji="0" lang="fr-FR" altLang="es-ES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6% ont déjà visité la Corse une fois dans leur vie</a:t>
            </a:r>
            <a:r>
              <a:rPr kumimoji="0" lang="fr-FR" altLang="es-ES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ce qui représente moins de</a:t>
            </a:r>
            <a:r>
              <a:rPr kumimoji="0" lang="fr-FR" altLang="es-ES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</a:t>
            </a:r>
            <a:r>
              <a:rPr lang="fr-FR" altLang="es-ES" sz="1100" b="1" dirty="0">
                <a:solidFill>
                  <a:srgbClr val="0070C0"/>
                </a:solidFill>
              </a:rPr>
              <a:t>2% sur l'année dernière.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6ED32AD-8EE5-4D69-A677-332B5127D1D5}"/>
              </a:ext>
            </a:extLst>
          </p:cNvPr>
          <p:cNvSpPr/>
          <p:nvPr/>
        </p:nvSpPr>
        <p:spPr>
          <a:xfrm>
            <a:off x="521432" y="2455901"/>
            <a:ext cx="3374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400" b="1" u="sng" dirty="0">
                <a:solidFill>
                  <a:srgbClr val="002060"/>
                </a:solidFill>
              </a:rPr>
              <a:t>CARACTERISTIQUES DES VOYAGES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1C2EDBB-A258-44A6-AE49-0C48AAADE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32" y="2763678"/>
            <a:ext cx="8397240" cy="201209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100" dirty="0">
                <a:solidFill>
                  <a:srgbClr val="222222"/>
                </a:solidFill>
              </a:rPr>
              <a:t>Les voyages à l'étranger ou dans les îles méditerranéennes sont principalement </a:t>
            </a:r>
            <a:r>
              <a:rPr lang="fr-FR" altLang="es-ES" sz="1100" b="1" dirty="0">
                <a:solidFill>
                  <a:srgbClr val="0070C0"/>
                </a:solidFill>
              </a:rPr>
              <a:t>pour les loisirs et les vacances</a:t>
            </a:r>
            <a:r>
              <a:rPr lang="fr-FR" altLang="es-ES" sz="1100" dirty="0">
                <a:solidFill>
                  <a:srgbClr val="222222"/>
                </a:solidFill>
              </a:rPr>
              <a:t>, d'une durée moyenne de </a:t>
            </a:r>
            <a:r>
              <a:rPr lang="fr-FR" altLang="es-ES" sz="1100" b="1" dirty="0">
                <a:solidFill>
                  <a:srgbClr val="0070C0"/>
                </a:solidFill>
              </a:rPr>
              <a:t>8 jours</a:t>
            </a:r>
            <a:r>
              <a:rPr lang="fr-FR" altLang="es-ES" sz="1100" dirty="0">
                <a:solidFill>
                  <a:srgbClr val="222222"/>
                </a:solidFill>
              </a:rPr>
              <a:t>. En général, ce sont des voyages effectués </a:t>
            </a:r>
            <a:r>
              <a:rPr lang="fr-FR" altLang="es-ES" sz="1100" b="1" dirty="0">
                <a:solidFill>
                  <a:srgbClr val="0070C0"/>
                </a:solidFill>
              </a:rPr>
              <a:t>en avion</a:t>
            </a:r>
            <a:r>
              <a:rPr lang="fr-FR" altLang="es-ES" sz="1100" dirty="0">
                <a:solidFill>
                  <a:srgbClr val="222222"/>
                </a:solidFill>
              </a:rPr>
              <a:t>.</a:t>
            </a:r>
          </a:p>
          <a:p>
            <a:pPr marR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es-ES" sz="1100" dirty="0">
                <a:solidFill>
                  <a:srgbClr val="222222"/>
                </a:solidFill>
              </a:rPr>
              <a:t> </a:t>
            </a:r>
          </a:p>
          <a:p>
            <a:pPr marL="171450" marR="0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100" dirty="0">
                <a:solidFill>
                  <a:srgbClr val="222222"/>
                </a:solidFill>
              </a:rPr>
              <a:t>8 personnes sur 10 affirment avoir </a:t>
            </a:r>
            <a:r>
              <a:rPr lang="fr-FR" altLang="es-ES" sz="1100" b="1" dirty="0">
                <a:solidFill>
                  <a:srgbClr val="0070C0"/>
                </a:solidFill>
              </a:rPr>
              <a:t>recherché des informations </a:t>
            </a:r>
            <a:r>
              <a:rPr lang="fr-FR" altLang="es-ES" sz="1100" dirty="0">
                <a:solidFill>
                  <a:srgbClr val="222222"/>
                </a:solidFill>
              </a:rPr>
              <a:t>sur la destination lors de la planification du voyage, principalement via </a:t>
            </a:r>
            <a:r>
              <a:rPr lang="fr-FR" altLang="es-ES" sz="1100" b="1" dirty="0">
                <a:solidFill>
                  <a:srgbClr val="0070C0"/>
                </a:solidFill>
              </a:rPr>
              <a:t>Internet (en particulier sur les portails et les sites Web des hôtels).</a:t>
            </a:r>
            <a:r>
              <a:rPr lang="fr-FR" altLang="es-ES" sz="1100" dirty="0">
                <a:solidFill>
                  <a:srgbClr val="222222"/>
                </a:solidFill>
              </a:rPr>
              <a:t> </a:t>
            </a:r>
          </a:p>
          <a:p>
            <a:pPr marL="171450" marR="0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altLang="es-ES" sz="1100" dirty="0">
              <a:solidFill>
                <a:srgbClr val="222222"/>
              </a:solidFill>
            </a:endParaRPr>
          </a:p>
          <a:p>
            <a:pPr marL="171450" marR="0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100" dirty="0">
                <a:solidFill>
                  <a:srgbClr val="222222"/>
                </a:solidFill>
              </a:rPr>
              <a:t>7 personnes sur 10 </a:t>
            </a:r>
            <a:r>
              <a:rPr lang="fr-FR" altLang="es-ES" sz="1100" b="1" dirty="0">
                <a:solidFill>
                  <a:srgbClr val="0070C0"/>
                </a:solidFill>
              </a:rPr>
              <a:t>n'ont pas effectué de réservation avec un forfait touristique</a:t>
            </a:r>
            <a:r>
              <a:rPr lang="fr-FR" altLang="es-ES" sz="1100" dirty="0">
                <a:solidFill>
                  <a:srgbClr val="222222"/>
                </a:solidFill>
              </a:rPr>
              <a:t>, mais réservent </a:t>
            </a:r>
            <a:r>
              <a:rPr lang="fr-FR" altLang="es-ES" sz="1100" b="1" dirty="0">
                <a:solidFill>
                  <a:srgbClr val="0070C0"/>
                </a:solidFill>
              </a:rPr>
              <a:t>le transport et l'hébergement séparément, en général via Internet</a:t>
            </a:r>
            <a:r>
              <a:rPr lang="fr-FR" altLang="es-ES" sz="1100" dirty="0">
                <a:solidFill>
                  <a:srgbClr val="222222"/>
                </a:solidFill>
              </a:rPr>
              <a:t>. Cette réservation se fait entre </a:t>
            </a:r>
            <a:r>
              <a:rPr lang="fr-FR" altLang="es-ES" sz="1100" b="1" dirty="0">
                <a:solidFill>
                  <a:srgbClr val="0070C0"/>
                </a:solidFill>
              </a:rPr>
              <a:t>1 et 4 mois d´anticipation au voyage.</a:t>
            </a:r>
          </a:p>
          <a:p>
            <a:pPr marR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es-ES" sz="1100" b="1" dirty="0">
              <a:solidFill>
                <a:srgbClr val="0070C0"/>
              </a:solidFill>
            </a:endParaRPr>
          </a:p>
          <a:p>
            <a:pPr marL="171450" marR="0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100" dirty="0">
                <a:solidFill>
                  <a:srgbClr val="222222"/>
                </a:solidFill>
              </a:rPr>
              <a:t>Le choix de la destination du voyage est </a:t>
            </a:r>
            <a:r>
              <a:rPr lang="fr-FR" altLang="es-ES" sz="1100" b="1" dirty="0">
                <a:solidFill>
                  <a:srgbClr val="0070C0"/>
                </a:solidFill>
              </a:rPr>
              <a:t>généralement commune</a:t>
            </a:r>
            <a:r>
              <a:rPr lang="fr-FR" altLang="es-ES" sz="1100" dirty="0">
                <a:solidFill>
                  <a:srgbClr val="222222"/>
                </a:solidFill>
              </a:rPr>
              <a:t>, </a:t>
            </a:r>
            <a:r>
              <a:rPr lang="fr-FR" altLang="es-ES" sz="1100" b="1" dirty="0">
                <a:solidFill>
                  <a:srgbClr val="0070C0"/>
                </a:solidFill>
              </a:rPr>
              <a:t>principalement en couple. </a:t>
            </a:r>
          </a:p>
          <a:p>
            <a:pPr marL="171450" marR="0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altLang="es-ES" sz="1100" b="1" dirty="0">
              <a:solidFill>
                <a:srgbClr val="0070C0"/>
              </a:solidFill>
            </a:endParaRPr>
          </a:p>
          <a:p>
            <a:pPr marL="171450" marR="0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100" b="1" dirty="0">
                <a:solidFill>
                  <a:srgbClr val="0070C0"/>
                </a:solidFill>
              </a:rPr>
              <a:t>Connaître de nouveaux endroits ainsi que l'attraction touristique </a:t>
            </a:r>
            <a:r>
              <a:rPr lang="fr-FR" altLang="es-ES" sz="1100" dirty="0">
                <a:solidFill>
                  <a:srgbClr val="222222"/>
                </a:solidFill>
              </a:rPr>
              <a:t>sont les principales raisons de choix de la destination.</a:t>
            </a:r>
          </a:p>
        </p:txBody>
      </p:sp>
    </p:spTree>
    <p:extLst>
      <p:ext uri="{BB962C8B-B14F-4D97-AF65-F5344CB8AC3E}">
        <p14:creationId xmlns:p14="http://schemas.microsoft.com/office/powerpoint/2010/main" val="22586411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237" y="261003"/>
            <a:ext cx="76295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u="sng" dirty="0">
                <a:solidFill>
                  <a:srgbClr val="002060"/>
                </a:solidFill>
              </a:rPr>
              <a:t>APPRECIATION DU VOYAGE</a:t>
            </a:r>
          </a:p>
          <a:p>
            <a:pPr algn="just">
              <a:spcAft>
                <a:spcPts val="1200"/>
              </a:spcAft>
            </a:pPr>
            <a:endParaRPr lang="fr-FR" sz="1200" dirty="0"/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/>
              <a:t>Le voyage effectué l´an dernier </a:t>
            </a:r>
            <a:r>
              <a:rPr lang="fr-FR" sz="1200" b="1" dirty="0">
                <a:solidFill>
                  <a:srgbClr val="0070C0"/>
                </a:solidFill>
              </a:rPr>
              <a:t>est très bien valorisé </a:t>
            </a:r>
            <a:r>
              <a:rPr lang="fr-FR" sz="1200" dirty="0"/>
              <a:t>(1  personne sur 2 le valorise à 5 points, le maximum de l'échelle). Parmi les différents aspects analysés, </a:t>
            </a:r>
            <a:r>
              <a:rPr lang="fr-FR" sz="1200" b="1" dirty="0">
                <a:solidFill>
                  <a:srgbClr val="0070C0"/>
                </a:solidFill>
              </a:rPr>
              <a:t>l'intérêt touristique, l'accueil, et la facilité d'accès à la destination</a:t>
            </a:r>
            <a:r>
              <a:rPr lang="fr-FR" sz="1200" dirty="0"/>
              <a:t> sont les mieux valorisés. 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70C0"/>
                </a:solidFill>
              </a:rPr>
              <a:t>12% déclarent qu’ils ne revisiteraient pas la destination </a:t>
            </a:r>
            <a:r>
              <a:rPr lang="fr-FR" sz="1200" dirty="0"/>
              <a:t>vers laquelle ils se sont rendus, parce </a:t>
            </a:r>
            <a:r>
              <a:rPr lang="fr-FR" sz="1200" b="1" dirty="0">
                <a:solidFill>
                  <a:srgbClr val="0070C0"/>
                </a:solidFill>
              </a:rPr>
              <a:t>qu'ils aimeraient découvrir d'autres destinations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200" b="1" u="sng" dirty="0">
              <a:solidFill>
                <a:srgbClr val="0070C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s-ES" sz="1400" b="1" u="sng" dirty="0">
                <a:solidFill>
                  <a:srgbClr val="002060"/>
                </a:solidFill>
              </a:rPr>
              <a:t>APPRECIATION DU VOYAGE EN CORSE</a:t>
            </a:r>
          </a:p>
          <a:p>
            <a:pPr lvl="0" algn="just"/>
            <a:endParaRPr lang="es-ES" sz="1600" b="1" u="sng" dirty="0">
              <a:solidFill>
                <a:srgbClr val="002060"/>
              </a:solidFill>
            </a:endParaRPr>
          </a:p>
          <a:p>
            <a:pPr lvl="0" algn="just"/>
            <a:endParaRPr lang="es-ES" sz="1600" b="1" u="sng" dirty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AR" sz="1200" dirty="0"/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AR" sz="12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30EF0A7-C2CD-446F-AF9D-5EB999992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37" y="2922338"/>
            <a:ext cx="7772400" cy="14580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200" dirty="0"/>
              <a:t>Parmi ceux qui ont voyagé en Corse au cours de leur vie, il a été souligné que: </a:t>
            </a:r>
            <a:r>
              <a:rPr lang="fr-FR" altLang="es-ES" sz="1200" b="1" dirty="0">
                <a:solidFill>
                  <a:srgbClr val="0070C0"/>
                </a:solidFill>
              </a:rPr>
              <a:t>le climat, les paysages et la plage </a:t>
            </a:r>
            <a:r>
              <a:rPr lang="fr-FR" altLang="es-ES" sz="1200" dirty="0"/>
              <a:t>sont les aspects qui les ont amené à choisir la destination.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es-ES" sz="12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200" dirty="0"/>
              <a:t>Ce voyage est valorisé de manière </a:t>
            </a:r>
            <a:r>
              <a:rPr lang="fr-FR" altLang="es-ES" sz="1200" b="1" dirty="0">
                <a:solidFill>
                  <a:srgbClr val="0070C0"/>
                </a:solidFill>
              </a:rPr>
              <a:t>très positive, </a:t>
            </a:r>
            <a:r>
              <a:rPr lang="fr-FR" altLang="es-ES" sz="1200" dirty="0"/>
              <a:t>mettant en évidence </a:t>
            </a:r>
            <a:r>
              <a:rPr lang="fr-FR" altLang="es-ES" sz="1200" b="1" dirty="0">
                <a:solidFill>
                  <a:srgbClr val="0070C0"/>
                </a:solidFill>
              </a:rPr>
              <a:t>l'intérêt touristique et les informations reçues sur la destination </a:t>
            </a:r>
            <a:r>
              <a:rPr lang="fr-FR" altLang="es-ES" sz="1200" dirty="0"/>
              <a:t>comme étant les aspects les mieux notés.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es-ES" sz="12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200" b="1" dirty="0">
                <a:solidFill>
                  <a:srgbClr val="0070C0"/>
                </a:solidFill>
              </a:rPr>
              <a:t>16% ne prévoient pas de retourner sur l'île</a:t>
            </a:r>
            <a:r>
              <a:rPr lang="fr-FR" altLang="es-ES" sz="1200" dirty="0"/>
              <a:t>, tout simplement parce qu'ils aimeraient découvrir d'autres destinations.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23B41F-BB25-427B-BEE8-AB0112D5D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868106"/>
            <a:ext cx="1177472" cy="2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354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342305DC-F7F1-40BA-9D43-B08CFD9F6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411034"/>
            <a:ext cx="6140912" cy="19621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s-ES" sz="1400" u="sng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CONSIDERATION DE LA CORSE COMME DESTINATION DE VACANCES</a:t>
            </a:r>
            <a:r>
              <a:rPr kumimoji="0" lang="fr-FR" altLang="es-E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endParaRPr kumimoji="0" lang="fr-FR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C2FC480-9B14-48E6-9D42-D03A8F62A486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 bwMode="auto">
          <a:xfrm>
            <a:off x="588737" y="849970"/>
            <a:ext cx="8397240" cy="204287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4  personnes sur 10 </a:t>
            </a:r>
            <a:r>
              <a:rPr lang="fr-FR" altLang="es-ES" sz="1200" kern="1200" dirty="0">
                <a:latin typeface="+mn-lt"/>
                <a:ea typeface="+mn-ea"/>
                <a:cs typeface="+mn-cs"/>
              </a:rPr>
              <a:t>se déclarent </a:t>
            </a:r>
            <a:r>
              <a:rPr lang="fr-FR" altLang="es-ES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assez ou très intéressés pour visiter la Corse.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es-ES" sz="1200" b="1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200" kern="1200" dirty="0">
                <a:latin typeface="+mn-lt"/>
                <a:ea typeface="+mn-ea"/>
                <a:cs typeface="+mn-cs"/>
              </a:rPr>
              <a:t>De l´ île, ils attendent la </a:t>
            </a:r>
            <a:r>
              <a:rPr lang="fr-FR" altLang="es-ES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beauté des paysages, de belles plages, un bon climat, et sa gastronomie locale.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es-ES" sz="1200" b="1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200" kern="1200" dirty="0">
                <a:latin typeface="+mn-lt"/>
                <a:ea typeface="+mn-ea"/>
                <a:cs typeface="+mn-cs"/>
              </a:rPr>
              <a:t>Ces aspects, ainsi que les </a:t>
            </a:r>
            <a:r>
              <a:rPr lang="fr-FR" altLang="es-ES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lieux différents / charmants et la tranquillité </a:t>
            </a:r>
            <a:r>
              <a:rPr lang="fr-FR" altLang="es-ES" sz="1200" kern="1200" dirty="0">
                <a:latin typeface="+mn-lt"/>
                <a:ea typeface="+mn-ea"/>
                <a:cs typeface="+mn-cs"/>
              </a:rPr>
              <a:t>avec les principaux chauffeurs qui les feraient se décider pour cette destination.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es-ES" sz="1200" kern="1200" dirty="0"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es-ES" sz="1200" kern="1200" dirty="0">
                <a:latin typeface="+mn-lt"/>
                <a:ea typeface="+mn-ea"/>
                <a:cs typeface="+mn-cs"/>
              </a:rPr>
              <a:t>La Corse a une </a:t>
            </a:r>
            <a:r>
              <a:rPr lang="fr-FR" altLang="es-ES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positionnement similaire aux îles Baléares et à la Sardaigne </a:t>
            </a:r>
            <a:r>
              <a:rPr lang="fr-FR" altLang="es-ES" sz="1200" kern="1200" dirty="0">
                <a:latin typeface="+mn-lt"/>
                <a:ea typeface="+mn-ea"/>
                <a:cs typeface="+mn-cs"/>
              </a:rPr>
              <a:t>dans les aspects analysés, bien que les îles Baléares se distinguent au-dessus d'eux dans:</a:t>
            </a: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r-FR" altLang="es-ES" sz="1400" kern="1200" dirty="0">
                <a:latin typeface="+mn-lt"/>
                <a:ea typeface="+mn-ea"/>
                <a:cs typeface="+mn-cs"/>
              </a:rPr>
              <a:t> </a:t>
            </a:r>
            <a:r>
              <a:rPr lang="fr-FR" altLang="es-ES" sz="1200" b="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Facilité d'arriver depuis le lieu de résidence </a:t>
            </a: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r-FR" altLang="es-ES" sz="1200" b="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Vie nocturne</a:t>
            </a:r>
            <a:endParaRPr lang="fr-FR" altLang="es-E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AC3C2D-156E-4760-8563-8C95AF0C860A}"/>
              </a:ext>
            </a:extLst>
          </p:cNvPr>
          <p:cNvSpPr txBox="1"/>
          <p:nvPr/>
        </p:nvSpPr>
        <p:spPr>
          <a:xfrm>
            <a:off x="588737" y="2960453"/>
            <a:ext cx="7696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s-ES" sz="1200" b="1" dirty="0">
                <a:solidFill>
                  <a:srgbClr val="0070C0"/>
                </a:solidFill>
                <a:sym typeface="Open Sans"/>
              </a:rPr>
              <a:t>1 personne sur 4 n'a jamais pensé à la Corse comme destination de vacances</a:t>
            </a:r>
            <a:r>
              <a:rPr lang="fr-FR" altLang="es-ES" sz="1200" dirty="0">
                <a:sym typeface="Open Sans"/>
              </a:rPr>
              <a:t>. Les principaux freins identifiés sont la </a:t>
            </a:r>
            <a:r>
              <a:rPr lang="fr-FR" altLang="es-ES" sz="1200" b="1" dirty="0">
                <a:solidFill>
                  <a:srgbClr val="0070C0"/>
                </a:solidFill>
                <a:sym typeface="Open Sans"/>
              </a:rPr>
              <a:t>préférence pour d'autres destinations et le prix, perçu comme cher.</a:t>
            </a:r>
          </a:p>
          <a:p>
            <a:endParaRPr lang="fr-FR" altLang="es-ES" sz="1200" b="1" dirty="0">
              <a:solidFill>
                <a:srgbClr val="0070C0"/>
              </a:solidFill>
              <a:sym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s-ES" sz="1200" dirty="0">
                <a:sym typeface="Open Sans"/>
              </a:rPr>
              <a:t> </a:t>
            </a:r>
            <a:r>
              <a:rPr lang="fr-FR" altLang="es-ES" sz="1200" u="sng" dirty="0">
                <a:sym typeface="Open Sans"/>
              </a:rPr>
              <a:t>Dans l´hypothèse  d´aller en Corse à un moment donné</a:t>
            </a:r>
            <a:r>
              <a:rPr lang="fr-FR" altLang="es-ES" sz="1200" dirty="0">
                <a:sym typeface="Open Sans"/>
              </a:rPr>
              <a:t>, ils considèrent que ce serait un voyage: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s-ES" sz="1200" dirty="0">
              <a:sym typeface="Open San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altLang="es-ES" sz="1200" dirty="0">
                <a:sym typeface="Open Sans"/>
              </a:rPr>
              <a:t>D´une </a:t>
            </a:r>
            <a:r>
              <a:rPr lang="fr-FR" altLang="es-ES" sz="1200" b="1" dirty="0">
                <a:solidFill>
                  <a:srgbClr val="0070C0"/>
                </a:solidFill>
                <a:sym typeface="Open Sans"/>
              </a:rPr>
              <a:t>durée moyenne de 6 jours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altLang="es-ES" sz="1200" b="1" dirty="0">
                <a:solidFill>
                  <a:srgbClr val="0070C0"/>
                </a:solidFill>
                <a:sym typeface="Open Sans"/>
              </a:rPr>
              <a:t>En été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altLang="es-ES" sz="1200" dirty="0">
                <a:sym typeface="Open Sans"/>
              </a:rPr>
              <a:t>Ils voyageraient en </a:t>
            </a:r>
            <a:r>
              <a:rPr lang="fr-FR" altLang="es-ES" sz="1200" b="1" dirty="0">
                <a:solidFill>
                  <a:srgbClr val="0070C0"/>
                </a:solidFill>
                <a:sym typeface="Open Sans"/>
              </a:rPr>
              <a:t>avion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altLang="es-ES" sz="1200" b="1" dirty="0">
                <a:solidFill>
                  <a:srgbClr val="0070C0"/>
                </a:solidFill>
                <a:sym typeface="Open Sans"/>
              </a:rPr>
              <a:t>Sans certitude de la ville choisie</a:t>
            </a:r>
            <a:r>
              <a:rPr lang="fr-FR" altLang="es-ES" sz="1200" dirty="0">
                <a:sym typeface="Open Sans"/>
              </a:rPr>
              <a:t>, bien que Porto Vecchio soit la plus sollicitée</a:t>
            </a:r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20910F-60CB-4898-8D12-549C1434A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868106"/>
            <a:ext cx="1177472" cy="2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457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491B9-4B7A-4E81-AD6A-72CA2852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8085"/>
            <a:ext cx="8144615" cy="428625"/>
          </a:xfrm>
        </p:spPr>
        <p:txBody>
          <a:bodyPr/>
          <a:lstStyle/>
          <a:p>
            <a:br>
              <a:rPr lang="fr-FR" sz="1400" dirty="0"/>
            </a:br>
            <a:r>
              <a:rPr lang="fr-FR" sz="1400" u="sng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INTÉRÊT POUR LES NOUVELLES LIGNES AÉRIENNES</a:t>
            </a:r>
            <a:endParaRPr lang="es-ES" sz="1400" u="sng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B309DC-5735-4F8F-9AC4-9675C9FC7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2" y="1123950"/>
            <a:ext cx="8144616" cy="365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 personne sur 2 penserait à la Corse comme destination, si il existait des vols directs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depuis la province de résidence (ou la province d'influence). Le renouvellement du voyage </a:t>
            </a:r>
            <a:r>
              <a:rPr lang="fr-F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plus d'une fois par an est réduite à 1 sur 5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 serait essentiellement pour </a:t>
            </a:r>
            <a:r>
              <a:rPr lang="fr-F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des week-end, des ponts, pour les voyages hebdomadaires ou plus longs.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 que soit la durée, les activités les plus réalisées seraient le </a:t>
            </a:r>
            <a:r>
              <a:rPr lang="fr-F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tourisme balnéaire, la détente, la gastronomie, les visites touristiques ou visites culturelles.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personnes sur 10 déclarent que l'existence d'un vol direct vers la Corse </a:t>
            </a:r>
            <a:r>
              <a:rPr lang="fr-F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améliorerait leur perception de l'île.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Seuls 3% des personnes pensent que ce vol direct aurait un </a:t>
            </a:r>
            <a:r>
              <a:rPr lang="fr-FR" sz="12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inconvenient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prix du billet serait élevé.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Parmi les différents types de promotions proposés</a:t>
            </a:r>
            <a:r>
              <a:rPr lang="fr-F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, une réduction du prix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le plus apprécié. Viennent ensuite une réduction sur le nombre de nuits, la pension complète au prix de la demi-pension et le petit déjeuner gratuit.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</a:t>
            </a:r>
            <a:r>
              <a:rPr lang="fr-F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prix moyen perçu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un vol aller-retour direct vers la Corse </a:t>
            </a:r>
            <a:r>
              <a:rPr lang="fr-F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est de 180 €,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c´est à partir de 140€ qu´il est considéré comme cher.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moyenne, </a:t>
            </a:r>
            <a:r>
              <a:rPr lang="fr-F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à partir de 260 € le prix du vol est considéré comme étant tellement cher, qu'il ne serait pas acheté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(à considérer que 1 personne sur 2 pense qu'à partir de 200 € le vol est très cher).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fr-F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200 € en moyenne, il est considéré comme cher, mais serait acheté.</a:t>
            </a:r>
            <a:endParaRPr lang="es-ES" sz="1200" b="1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184562-94EC-4FDF-9DFA-5B4A0377A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868106"/>
            <a:ext cx="1177472" cy="2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556" y="4365792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>
                <a:solidFill>
                  <a:srgbClr val="616365"/>
                </a:solidFill>
              </a:rPr>
              <a:t>F.2 </a:t>
            </a:r>
            <a:r>
              <a:rPr lang="es-ES_tradnl" sz="800" dirty="0">
                <a:solidFill>
                  <a:srgbClr val="616365"/>
                </a:solidFill>
              </a:rPr>
              <a:t>¿Cuál es tu edad?</a:t>
            </a:r>
          </a:p>
          <a:p>
            <a:r>
              <a:rPr lang="es-AR" sz="800" dirty="0">
                <a:solidFill>
                  <a:srgbClr val="616365"/>
                </a:solidFill>
              </a:rPr>
              <a:t>F.3 A continuación, marca tu sexo</a:t>
            </a:r>
          </a:p>
          <a:p>
            <a:r>
              <a:rPr lang="es-AR" sz="800" dirty="0">
                <a:solidFill>
                  <a:srgbClr val="616365"/>
                </a:solidFill>
              </a:rPr>
              <a:t>F.5 ¿En qué municipio vives?</a:t>
            </a:r>
          </a:p>
          <a:p>
            <a:r>
              <a:rPr lang="es-AR" sz="800" dirty="0">
                <a:solidFill>
                  <a:srgbClr val="616365"/>
                </a:solidFill>
              </a:rPr>
              <a:t>Datos de Clasificación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4800" y="209550"/>
            <a:ext cx="85344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ts val="800"/>
              </a:spcBef>
              <a:buClr>
                <a:srgbClr val="5F5F5F"/>
              </a:buClr>
              <a:buFont typeface="Arial"/>
              <a:buNone/>
            </a:pPr>
            <a:r>
              <a:rPr lang="es-ES" sz="1600" b="1" dirty="0">
                <a:solidFill>
                  <a:schemeClr val="accent6"/>
                </a:solidFill>
              </a:rPr>
              <a:t>Perfil de los contactos</a:t>
            </a:r>
          </a:p>
        </p:txBody>
      </p:sp>
      <p:graphicFrame>
        <p:nvGraphicFramePr>
          <p:cNvPr id="9" name="Google Shape;3459;p6"/>
          <p:cNvGraphicFramePr/>
          <p:nvPr>
            <p:extLst>
              <p:ext uri="{D42A27DB-BD31-4B8C-83A1-F6EECF244321}">
                <p14:modId xmlns:p14="http://schemas.microsoft.com/office/powerpoint/2010/main" val="2405606268"/>
              </p:ext>
            </p:extLst>
          </p:nvPr>
        </p:nvGraphicFramePr>
        <p:xfrm>
          <a:off x="4880348" y="1285233"/>
          <a:ext cx="2386641" cy="207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oogle Shape;3467;p6"/>
          <p:cNvGraphicFramePr/>
          <p:nvPr>
            <p:extLst>
              <p:ext uri="{D42A27DB-BD31-4B8C-83A1-F6EECF244321}">
                <p14:modId xmlns:p14="http://schemas.microsoft.com/office/powerpoint/2010/main" val="4155828002"/>
              </p:ext>
            </p:extLst>
          </p:nvPr>
        </p:nvGraphicFramePr>
        <p:xfrm>
          <a:off x="1991950" y="526904"/>
          <a:ext cx="1914874" cy="293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3469;p6"/>
          <p:cNvSpPr txBox="1"/>
          <p:nvPr/>
        </p:nvSpPr>
        <p:spPr>
          <a:xfrm>
            <a:off x="1752600" y="831705"/>
            <a:ext cx="1046727" cy="246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swald"/>
              <a:buNone/>
            </a:pPr>
            <a:r>
              <a:rPr lang="es-CL" sz="1000" b="0" i="0" u="none" strike="noStrike" cap="none" dirty="0">
                <a:solidFill>
                  <a:srgbClr val="FFFFFF"/>
                </a:solidFill>
                <a:ea typeface="Oswald"/>
                <a:cs typeface="Oswald"/>
                <a:sym typeface="Oswald"/>
              </a:rPr>
              <a:t>GÉNERO (%)</a:t>
            </a:r>
            <a:endParaRPr sz="1000" b="0" i="0" u="none" strike="noStrike" cap="none" dirty="0">
              <a:solidFill>
                <a:srgbClr val="FFFFFF"/>
              </a:solidFill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3470;p6"/>
          <p:cNvSpPr/>
          <p:nvPr/>
        </p:nvSpPr>
        <p:spPr>
          <a:xfrm>
            <a:off x="1752602" y="831706"/>
            <a:ext cx="2715492" cy="2643078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4" name="Google Shape;3473;p6" descr="C:\Users\brse8001\Downloads\man-silhouette.png"/>
          <p:cNvPicPr preferRelativeResize="0"/>
          <p:nvPr/>
        </p:nvPicPr>
        <p:blipFill rotWithShape="1">
          <a:blip r:embed="rId4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529251" y="1433215"/>
            <a:ext cx="687099" cy="6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474;p6" descr="C:\Users\brse8001\Downloads\female-and-male-silhouettes-with-a-vertical-line-in-the-middle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r="52945"/>
          <a:stretch/>
        </p:blipFill>
        <p:spPr>
          <a:xfrm>
            <a:off x="1982197" y="1992858"/>
            <a:ext cx="404088" cy="776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464;p6"/>
          <p:cNvSpPr/>
          <p:nvPr/>
        </p:nvSpPr>
        <p:spPr>
          <a:xfrm>
            <a:off x="4628128" y="831706"/>
            <a:ext cx="2819400" cy="2643078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3465;p6"/>
          <p:cNvSpPr txBox="1"/>
          <p:nvPr/>
        </p:nvSpPr>
        <p:spPr>
          <a:xfrm>
            <a:off x="4628128" y="831705"/>
            <a:ext cx="1123880" cy="246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swald"/>
              <a:buNone/>
            </a:pPr>
            <a:r>
              <a:rPr lang="es-CL" sz="1000" dirty="0">
                <a:solidFill>
                  <a:srgbClr val="FFFFFF"/>
                </a:solidFill>
                <a:ea typeface="Oswald"/>
                <a:cs typeface="Oswald"/>
                <a:sym typeface="Oswald"/>
              </a:rPr>
              <a:t>EDAD (%)</a:t>
            </a:r>
            <a:endParaRPr sz="1000" b="0" i="0" u="none" strike="noStrike" cap="none" dirty="0">
              <a:solidFill>
                <a:srgbClr val="FFFFFF"/>
              </a:solidFill>
              <a:ea typeface="Oswald"/>
              <a:cs typeface="Oswald"/>
              <a:sym typeface="Oswa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9728" y="97155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>
                <a:solidFill>
                  <a:schemeClr val="accent6"/>
                </a:solidFill>
              </a:rPr>
              <a:t>Media Edad </a:t>
            </a:r>
          </a:p>
          <a:p>
            <a:pPr algn="ctr"/>
            <a:r>
              <a:rPr lang="es-AR" sz="1200" b="1" dirty="0">
                <a:solidFill>
                  <a:schemeClr val="accent6"/>
                </a:solidFill>
              </a:rPr>
              <a:t>42 años</a:t>
            </a:r>
          </a:p>
        </p:txBody>
      </p:sp>
      <p:sp>
        <p:nvSpPr>
          <p:cNvPr id="22" name="Google Shape;3456;p6"/>
          <p:cNvSpPr/>
          <p:nvPr/>
        </p:nvSpPr>
        <p:spPr>
          <a:xfrm>
            <a:off x="3200400" y="3638549"/>
            <a:ext cx="4648200" cy="131201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Google Shape;3463;p6"/>
          <p:cNvSpPr txBox="1"/>
          <p:nvPr/>
        </p:nvSpPr>
        <p:spPr>
          <a:xfrm>
            <a:off x="3200400" y="3638550"/>
            <a:ext cx="2095500" cy="246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swald"/>
              <a:buNone/>
            </a:pPr>
            <a:r>
              <a:rPr lang="es-CL" sz="1000" dirty="0">
                <a:solidFill>
                  <a:srgbClr val="FFFFFF"/>
                </a:solidFill>
                <a:ea typeface="Oswald"/>
                <a:cs typeface="Oswald"/>
                <a:sym typeface="Oswald"/>
              </a:rPr>
              <a:t>LUGAR DE RESIDENCIA </a:t>
            </a:r>
            <a:r>
              <a:rPr lang="es-CL" sz="1000" b="0" i="0" u="none" strike="noStrike" cap="none" dirty="0">
                <a:solidFill>
                  <a:srgbClr val="FFFFFF"/>
                </a:solidFill>
                <a:ea typeface="Oswald"/>
                <a:cs typeface="Oswald"/>
                <a:sym typeface="Oswald"/>
              </a:rPr>
              <a:t>(%)</a:t>
            </a:r>
            <a:endParaRPr sz="1000" b="0" i="0" u="none" strike="noStrike" cap="none" dirty="0">
              <a:solidFill>
                <a:srgbClr val="FFFFFF"/>
              </a:solidFill>
              <a:ea typeface="Oswald"/>
              <a:cs typeface="Oswald"/>
              <a:sym typeface="Oswald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53449" y="3777009"/>
            <a:ext cx="208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800" dirty="0">
                <a:solidFill>
                  <a:srgbClr val="616365"/>
                </a:solidFill>
                <a:latin typeface="+mj-lt"/>
                <a:cs typeface="Times New Roman" pitchFamily="18" charset="0"/>
              </a:rPr>
              <a:t>Base</a:t>
            </a:r>
            <a:r>
              <a:rPr lang="es-ES_tradnl" sz="800" dirty="0">
                <a:solidFill>
                  <a:srgbClr val="616365"/>
                </a:solidFill>
                <a:latin typeface="+mj-lt"/>
                <a:cs typeface="Times New Roman" pitchFamily="18" charset="0"/>
              </a:rPr>
              <a:t> Contactos</a:t>
            </a:r>
            <a:r>
              <a:rPr lang="en-GB" sz="800" dirty="0">
                <a:solidFill>
                  <a:srgbClr val="616365"/>
                </a:solidFill>
                <a:latin typeface="+mj-lt"/>
                <a:cs typeface="Times New Roman" pitchFamily="18" charset="0"/>
              </a:rPr>
              <a:t>: (803)</a:t>
            </a:r>
          </a:p>
        </p:txBody>
      </p:sp>
      <p:graphicFrame>
        <p:nvGraphicFramePr>
          <p:cNvPr id="18" name="Google Shape;3459;p6"/>
          <p:cNvGraphicFramePr/>
          <p:nvPr>
            <p:extLst>
              <p:ext uri="{D42A27DB-BD31-4B8C-83A1-F6EECF244321}">
                <p14:modId xmlns:p14="http://schemas.microsoft.com/office/powerpoint/2010/main" val="1216002095"/>
              </p:ext>
            </p:extLst>
          </p:nvPr>
        </p:nvGraphicFramePr>
        <p:xfrm>
          <a:off x="3872800" y="3922682"/>
          <a:ext cx="3290000" cy="102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121759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12BDACB-8A4A-47F3-828E-6247E9C3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9689"/>
            <a:ext cx="2387711" cy="58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371CFA7-CAF2-4CD3-8106-9746DD6A3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1128" r="8405" b="11742"/>
          <a:stretch/>
        </p:blipFill>
        <p:spPr bwMode="auto">
          <a:xfrm>
            <a:off x="5334000" y="2279689"/>
            <a:ext cx="2717800" cy="59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79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1504950"/>
            <a:ext cx="9216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 Black" panose="020B0A04020102020204" pitchFamily="34" charset="0"/>
              </a:rPr>
              <a:t>3. ANÁLISIS DE RESULTADOS</a:t>
            </a:r>
          </a:p>
        </p:txBody>
      </p:sp>
      <p:sp>
        <p:nvSpPr>
          <p:cNvPr id="7" name="Rounded Rectangle 13"/>
          <p:cNvSpPr/>
          <p:nvPr/>
        </p:nvSpPr>
        <p:spPr>
          <a:xfrm>
            <a:off x="1585376" y="3176599"/>
            <a:ext cx="5693734" cy="30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cxnSp>
        <p:nvCxnSpPr>
          <p:cNvPr id="8" name="Straight Connector 16"/>
          <p:cNvCxnSpPr/>
          <p:nvPr/>
        </p:nvCxnSpPr>
        <p:spPr>
          <a:xfrm>
            <a:off x="1645223" y="1415430"/>
            <a:ext cx="56356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412092"/>
      </p:ext>
    </p:extLst>
  </p:cSld>
  <p:clrMapOvr>
    <a:masterClrMapping/>
  </p:clrMapOvr>
</p:sld>
</file>

<file path=ppt/theme/theme1.xml><?xml version="1.0" encoding="utf-8"?>
<a:theme xmlns:a="http://schemas.openxmlformats.org/drawingml/2006/main" name="Nielsen Standard Texture 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ielsen Standard Texture 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ielsen Standard Texture 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ielsen Standard Texture 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ielsen Widescreen Texture 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6.xml><?xml version="1.0" encoding="utf-8"?>
<a:theme xmlns:a="http://schemas.openxmlformats.org/drawingml/2006/main" name="2_Nielsen Widescreen Texture 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opicTitle1 xmlns="2e8c896f-fd84-491a-bb16-fb60357350f9">Presentations</TopicTitle1>
    <Details xmlns="2e8c896f-fd84-491a-bb16-fb60357350f9" xsi:nil="true"/>
    <PublishingRollupImage xmlns="http://schemas.microsoft.com/sharepoint/v3">&lt;img alt="" border="0" src="https://intranet.nielsen.com/ourcompany/insidenielsen/mktg/MktgImages/PowerPoint%20Template%202003.jpg" style="BORDER: 0px solid; "&gt;</PublishingRollupImage>
    <Country xmlns="2e8c896f-fd84-491a-bb16-fb60357350f9">*Global</Country>
    <FreshnessDate xmlns="2e8c896f-fd84-491a-bb16-fb60357350f9">2013-01-03T05:00:00+00:00</FreshnessDate>
    <Region xmlns="2e8c896f-fd84-491a-bb16-fb60357350f9">*Global</Region>
    <PrimaryContact xmlns="2e8c896f-fd84-491a-bb16-fb60357350f9">
      <UserInfo>
        <DisplayName>Jantsch, Ellen</DisplayName>
        <AccountId>60253</AccountId>
        <AccountType/>
      </UserInfo>
    </PrimaryContac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8880B7CE533409105C259AF09F19A" ma:contentTypeVersion="11" ma:contentTypeDescription="Create a new document." ma:contentTypeScope="" ma:versionID="23b9b4c795d56acc93ef974973a09336">
  <xsd:schema xmlns:xsd="http://www.w3.org/2001/XMLSchema" xmlns:p="http://schemas.microsoft.com/office/2006/metadata/properties" xmlns:ns1="http://schemas.microsoft.com/sharepoint/v3" xmlns:ns2="2e8c896f-fd84-491a-bb16-fb60357350f9" targetNamespace="http://schemas.microsoft.com/office/2006/metadata/properties" ma:root="true" ma:fieldsID="f8a3c40ac1fa0aa12d3658a7e13f69d4" ns1:_="" ns2:_="">
    <xsd:import namespace="http://schemas.microsoft.com/sharepoint/v3"/>
    <xsd:import namespace="2e8c896f-fd84-491a-bb16-fb60357350f9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2:FreshnessDate"/>
                <xsd:element ref="ns2:PrimaryContact"/>
                <xsd:element ref="ns2:Region" minOccurs="0"/>
                <xsd:element ref="ns2:Country" minOccurs="0"/>
                <xsd:element ref="ns1:PublishingRollupImage" minOccurs="0"/>
                <xsd:element ref="ns2:TopicTitle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RollupImage" ma:index="13" nillable="true" ma:displayName="Rollup Image" ma:internalName="PublishingRollupImag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2e8c896f-fd84-491a-bb16-fb60357350f9" elementFormDefault="qualified">
    <xsd:import namespace="http://schemas.microsoft.com/office/2006/documentManagement/types"/>
    <xsd:element name="Details" ma:index="2" nillable="true" ma:displayName="Details" ma:default="" ma:description="Description of the document if needed." ma:internalName="Details">
      <xsd:simpleType>
        <xsd:restriction base="dms:Note"/>
      </xsd:simpleType>
    </xsd:element>
    <xsd:element name="FreshnessDate" ma:index="3" ma:displayName="Freshness Date" ma:default="[today]" ma:description="Date originally created or the last date the document was reviewed and considered current." ma:format="DateOnly" ma:internalName="FreshnessDate">
      <xsd:simpleType>
        <xsd:restriction base="dms:DateTime"/>
      </xsd:simpleType>
    </xsd:element>
    <xsd:element name="PrimaryContact" ma:index="4" ma:displayName="Primary Contact" ma:description="Primary contact for this document.  This is not necessarily the author but the person to which users can contact with questions." ma:list="UserInfo" ma:internalName="Primary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gion" ma:index="5" nillable="true" ma:displayName="Region" ma:default="*Global" ma:description="Nielsen company region." ma:format="Dropdown" ma:internalName="Region">
      <xsd:simpleType>
        <xsd:restriction base="dms:Choice">
          <xsd:enumeration value="*Global"/>
          <xsd:enumeration value="APIMEA"/>
          <xsd:enumeration value="Europe"/>
          <xsd:enumeration value="GC"/>
          <xsd:enumeration value="Latam"/>
          <xsd:enumeration value="North America"/>
        </xsd:restriction>
      </xsd:simpleType>
    </xsd:element>
    <xsd:element name="Country" ma:index="12" nillable="true" ma:displayName="Country" ma:default="*Global" ma:format="Dropdown" ma:internalName="Country">
      <xsd:simpleType>
        <xsd:restriction base="dms:Choice">
          <xsd:enumeration value="*Global"/>
          <xsd:enumeration value="Albania"/>
          <xsd:enumeration value="Algeria"/>
          <xsd:enumeration value="Argentina"/>
          <xsd:enumeration value="Armenia"/>
          <xsd:enumeration value="Australia"/>
          <xsd:enumeration value="Austria"/>
          <xsd:enumeration value="Azerbaijan"/>
          <xsd:enumeration value="Bahrain"/>
          <xsd:enumeration value="Balkans"/>
          <xsd:enumeration value="Baltic States"/>
          <xsd:enumeration value="Bangladesh"/>
          <xsd:enumeration value="Belarus"/>
          <xsd:enumeration value="Belgium"/>
          <xsd:enumeration value="Bolivia"/>
          <xsd:enumeration value="Bosnia"/>
          <xsd:enumeration value="Brazil"/>
          <xsd:enumeration value="Bulgaria"/>
          <xsd:enumeration value="Cameroon"/>
          <xsd:enumeration value="Canada"/>
          <xsd:enumeration value="Chile"/>
          <xsd:enumeration value="China"/>
          <xsd:enumeration value="Colombia"/>
          <xsd:enumeration value="Costa Rica"/>
          <xsd:enumeration value="Croatia"/>
          <xsd:enumeration value="Cyprus"/>
          <xsd:enumeration value="Czech Republic"/>
          <xsd:enumeration value="Denmark"/>
          <xsd:enumeration value="Dominican Republic"/>
          <xsd:enumeration value="Ecuador"/>
          <xsd:enumeration value="Egypt"/>
          <xsd:enumeration value="El Salvador"/>
          <xsd:enumeration value="Estonia"/>
          <xsd:enumeration value="Ethiopia"/>
          <xsd:enumeration value="Finland"/>
          <xsd:enumeration value="France"/>
          <xsd:enumeration value="Georgia"/>
          <xsd:enumeration value="Germany"/>
          <xsd:enumeration value="Ghana"/>
          <xsd:enumeration value="Greece"/>
          <xsd:enumeration value="Guatemala"/>
          <xsd:enumeration value="Honduras"/>
          <xsd:enumeration value="Hong Kong"/>
          <xsd:enumeration value="Hungary"/>
          <xsd:enumeration value="India"/>
          <xsd:enumeration value="Indonesia"/>
          <xsd:enumeration value="Ireland"/>
          <xsd:enumeration value="Israel"/>
          <xsd:enumeration value="Italy"/>
          <xsd:enumeration value="Ivory Coast"/>
          <xsd:enumeration value="Japan"/>
          <xsd:enumeration value="Jordan"/>
          <xsd:enumeration value="Kazakhstan"/>
          <xsd:enumeration value="Kenya"/>
          <xsd:enumeration value="Kuwait"/>
          <xsd:enumeration value="Kyrgystan"/>
          <xsd:enumeration value="Latvia"/>
          <xsd:enumeration value="Lebanon"/>
          <xsd:enumeration value="Libya"/>
          <xsd:enumeration value="Lithuania"/>
          <xsd:enumeration value="Macedonia"/>
          <xsd:enumeration value="Malaysia"/>
          <xsd:enumeration value="Mexico"/>
          <xsd:enumeration value="Moldova"/>
          <xsd:enumeration value="Mongolia"/>
          <xsd:enumeration value="Montenegro"/>
          <xsd:enumeration value="Morocco"/>
          <xsd:enumeration value="Multiple Countries"/>
          <xsd:enumeration value="N/A"/>
          <xsd:enumeration value="Namibia"/>
          <xsd:enumeration value="Nepal"/>
          <xsd:enumeration value="Netherlands, The"/>
          <xsd:enumeration value="New Zealand"/>
          <xsd:enumeration value="Nicaragua"/>
          <xsd:enumeration value="Nigeria"/>
          <xsd:enumeration value="Norway"/>
          <xsd:enumeration value="Oman"/>
          <xsd:enumeration value="Pakistan"/>
          <xsd:enumeration value="Panama"/>
          <xsd:enumeration value="Paraguay"/>
          <xsd:enumeration value="Peru"/>
          <xsd:enumeration value="Philippines"/>
          <xsd:enumeration value="Poland"/>
          <xsd:enumeration value="Portugal"/>
          <xsd:enumeration value="Puerto Rico"/>
          <xsd:enumeration value="Qatar"/>
          <xsd:enumeration value="Romania"/>
          <xsd:enumeration value="Russia"/>
          <xsd:enumeration value="Saudi Arabia"/>
          <xsd:enumeration value="Serbia"/>
          <xsd:enumeration value="Singapore"/>
          <xsd:enumeration value="Slovakia"/>
          <xsd:enumeration value="Slovenia"/>
          <xsd:enumeration value="South Africa"/>
          <xsd:enumeration value="South Korea"/>
          <xsd:enumeration value="Spain"/>
          <xsd:enumeration value="Sri Lanka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unisia"/>
          <xsd:enumeration value="Turkemenistan"/>
          <xsd:enumeration value="Turkey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</xsd:restriction>
      </xsd:simpleType>
    </xsd:element>
    <xsd:element name="TopicTitle1" ma:index="14" nillable="true" ma:displayName="Topic" ma:format="RadioButtons" ma:internalName="TopicTitle1">
      <xsd:simpleType>
        <xsd:restriction base="dms:Choice">
          <xsd:enumeration value="Client-Related"/>
          <xsd:enumeration value="External Events"/>
          <xsd:enumeration value="HTML Email Instructions"/>
          <xsd:enumeration value="Internal Meeting Templates"/>
          <xsd:enumeration value="Policies/Guidelines"/>
          <xsd:enumeration value="Presentations"/>
          <xsd:enumeration value="Signatures/Stationer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220E7CE-EC27-445B-AEB1-CE1B2E0D6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78DD3C-4482-4353-B4D2-0AEBAB8193DB}">
  <ds:schemaRefs>
    <ds:schemaRef ds:uri="http://schemas.openxmlformats.org/package/2006/metadata/core-properties"/>
    <ds:schemaRef ds:uri="http://purl.org/dc/elements/1.1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2e8c896f-fd84-491a-bb16-fb60357350f9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2FD61CD-C599-4C39-8D19-B82FE12F1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8c896f-fd84-491a-bb16-fb60357350f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9996</TotalTime>
  <Words>8750</Words>
  <Application>Microsoft Office PowerPoint</Application>
  <PresentationFormat>Presentación en pantalla (16:9)</PresentationFormat>
  <Paragraphs>1008</Paragraphs>
  <Slides>80</Slides>
  <Notes>34</Notes>
  <HiddenSlides>6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96" baseType="lpstr">
      <vt:lpstr>Archivo Narrow</vt:lpstr>
      <vt:lpstr>Arial</vt:lpstr>
      <vt:lpstr>Arial Black</vt:lpstr>
      <vt:lpstr>Calibri</vt:lpstr>
      <vt:lpstr>inherit</vt:lpstr>
      <vt:lpstr>Open Sans</vt:lpstr>
      <vt:lpstr>Oswald</vt:lpstr>
      <vt:lpstr>Times</vt:lpstr>
      <vt:lpstr>Wingdings</vt:lpstr>
      <vt:lpstr>Nielsen Standard Texture 1</vt:lpstr>
      <vt:lpstr>1_Nielsen Standard Texture 1</vt:lpstr>
      <vt:lpstr>2_Nielsen Standard Texture 1</vt:lpstr>
      <vt:lpstr>3_Nielsen Standard Texture 1</vt:lpstr>
      <vt:lpstr>1_Nielsen Widescreen Texture 1</vt:lpstr>
      <vt:lpstr>2_Nielsen Widescreen Texture 1</vt:lpstr>
      <vt:lpstr>Worksheet</vt:lpstr>
      <vt:lpstr>Presentación de PowerPoint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Precio espontáneo</vt:lpstr>
      <vt:lpstr>El Precio espontáneo se considera….</vt:lpstr>
      <vt:lpstr>Presentación de PowerPoint</vt:lpstr>
      <vt:lpstr>Presentación de PowerPoint</vt:lpstr>
      <vt:lpstr>Presentación de PowerPoint</vt:lpstr>
      <vt:lpstr>Presentación de PowerPoint</vt:lpstr>
      <vt:lpstr>PRECIO en base al Análisis PSM (Van Westendorp’s Price Sensitivity Meter 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 DE L´ETUDE EN FRANÇAIS</vt:lpstr>
      <vt:lpstr> PART DES VOYAGES DE MADRID ET DE BARCELONE</vt:lpstr>
      <vt:lpstr>Presentación de PowerPoint</vt:lpstr>
      <vt:lpstr>CONSIDERATION DE LA CORSE COMME DESTINATION DE VACANCES </vt:lpstr>
      <vt:lpstr> INTÉRÊT POUR LES NOUVELLES LIGNES AÉRIENNES</vt:lpstr>
      <vt:lpstr>Presentación de PowerPoint</vt:lpstr>
    </vt:vector>
  </TitlesOfParts>
  <Company>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2007-2010</dc:title>
  <dc:creator>Ellen Jantsch</dc:creator>
  <cp:lastModifiedBy>Segolene Noua</cp:lastModifiedBy>
  <cp:revision>1096</cp:revision>
  <cp:lastPrinted>2020-02-14T12:31:47Z</cp:lastPrinted>
  <dcterms:created xsi:type="dcterms:W3CDTF">2012-12-22T21:35:06Z</dcterms:created>
  <dcterms:modified xsi:type="dcterms:W3CDTF">2020-02-14T12:33:33Z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0x0101000538880B7CE533409105C259AF09F19A</vt:lpwstr>
  </property>
</Properties>
</file>